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2" r:id="rId1"/>
    <p:sldMasterId id="2147483720" r:id="rId2"/>
    <p:sldMasterId id="2147483732" r:id="rId3"/>
  </p:sldMasterIdLst>
  <p:notesMasterIdLst>
    <p:notesMasterId r:id="rId30"/>
  </p:notesMasterIdLst>
  <p:handoutMasterIdLst>
    <p:handoutMasterId r:id="rId31"/>
  </p:handoutMasterIdLst>
  <p:sldIdLst>
    <p:sldId id="291" r:id="rId4"/>
    <p:sldId id="309" r:id="rId5"/>
    <p:sldId id="323" r:id="rId6"/>
    <p:sldId id="312" r:id="rId7"/>
    <p:sldId id="313" r:id="rId8"/>
    <p:sldId id="331" r:id="rId9"/>
    <p:sldId id="330" r:id="rId10"/>
    <p:sldId id="332" r:id="rId11"/>
    <p:sldId id="324" r:id="rId12"/>
    <p:sldId id="314" r:id="rId13"/>
    <p:sldId id="316" r:id="rId14"/>
    <p:sldId id="317" r:id="rId15"/>
    <p:sldId id="335" r:id="rId16"/>
    <p:sldId id="336" r:id="rId17"/>
    <p:sldId id="311" r:id="rId18"/>
    <p:sldId id="318" r:id="rId19"/>
    <p:sldId id="334" r:id="rId20"/>
    <p:sldId id="325" r:id="rId21"/>
    <p:sldId id="321" r:id="rId22"/>
    <p:sldId id="322" r:id="rId23"/>
    <p:sldId id="319" r:id="rId24"/>
    <p:sldId id="327" r:id="rId25"/>
    <p:sldId id="328" r:id="rId26"/>
    <p:sldId id="320" r:id="rId27"/>
    <p:sldId id="329" r:id="rId28"/>
    <p:sldId id="333" r:id="rId29"/>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orient="horz" pos="2448">
          <p15:clr>
            <a:srgbClr val="A4A3A4"/>
          </p15:clr>
        </p15:guide>
        <p15:guide id="4" pos="240">
          <p15:clr>
            <a:srgbClr val="A4A3A4"/>
          </p15:clr>
        </p15:guide>
      </p15:sldGuideLst>
    </p:ext>
    <p:ext uri="{2D200454-40CA-4A62-9FC3-DE9A4176ACB9}">
      <p15:notesGuideLst xmlns:p15="http://schemas.microsoft.com/office/powerpoint/2012/main">
        <p15:guide id="1" orient="horz" pos="2928">
          <p15:clr>
            <a:srgbClr val="A4A3A4"/>
          </p15:clr>
        </p15:guide>
        <p15:guide id="2" pos="2208">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achel E Phillips" initials="REP" lastIdx="24" clrIdx="0">
    <p:extLst/>
  </p:cmAuthor>
  <p:cmAuthor id="2" name="Wessel, Jennifer" initials="WJ" lastIdx="1" clrIdx="1"/>
  <p:cmAuthor id="3" name="Kenley Money" initials="KM" lastIdx="3" clrIdx="2"/>
  <p:cmAuthor id="4" name="Rachel E Phillips" initials="Rachel" lastIdx="46" clrIdx="3"/>
  <p:cmAuthor id="5" name="Dodson, Sheila K" initials="DSK" lastIdx="16" clrIdx="4">
    <p:extLst/>
  </p:cmAuthor>
  <p:cmAuthor id="6" name="Whittington, Elizabeth F" initials="WEF" lastIdx="1" clrIdx="5">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2A5C"/>
    <a:srgbClr val="CC0000"/>
    <a:srgbClr val="979DAF"/>
    <a:srgbClr val="CCD2DE"/>
    <a:srgbClr val="B9C7D9"/>
    <a:srgbClr val="B7C3D1"/>
    <a:srgbClr val="7F7F7F"/>
    <a:srgbClr val="4D6A8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16" autoAdjust="0"/>
    <p:restoredTop sz="82198" autoAdjust="0"/>
  </p:normalViewPr>
  <p:slideViewPr>
    <p:cSldViewPr>
      <p:cViewPr varScale="1">
        <p:scale>
          <a:sx n="105" d="100"/>
          <a:sy n="105" d="100"/>
        </p:scale>
        <p:origin x="1470" y="108"/>
      </p:cViewPr>
      <p:guideLst>
        <p:guide orient="horz" pos="2160"/>
        <p:guide pos="2880"/>
        <p:guide orient="horz" pos="2448"/>
        <p:guide pos="240"/>
      </p:guideLst>
    </p:cSldViewPr>
  </p:slideViewPr>
  <p:notesTextViewPr>
    <p:cViewPr>
      <p:scale>
        <a:sx n="3" d="2"/>
        <a:sy n="3" d="2"/>
      </p:scale>
      <p:origin x="0" y="0"/>
    </p:cViewPr>
  </p:notesTextViewPr>
  <p:sorterViewPr>
    <p:cViewPr varScale="1">
      <p:scale>
        <a:sx n="100" d="100"/>
        <a:sy n="100" d="100"/>
      </p:scale>
      <p:origin x="0" y="-6060"/>
    </p:cViewPr>
  </p:sorterViewPr>
  <p:notesViewPr>
    <p:cSldViewPr>
      <p:cViewPr varScale="1">
        <p:scale>
          <a:sx n="60" d="100"/>
          <a:sy n="60" d="100"/>
        </p:scale>
        <p:origin x="-2472" y="-72"/>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commentAuthors" Target="commentAuthor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handoutMaster" Target="handoutMasters/handout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notesMaster" Target="notesMasters/notesMaster1.xml"/><Relationship Id="rId35"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48FB014-D377-4109-963A-B06C4B4BA83F}" type="doc">
      <dgm:prSet loTypeId="urn:microsoft.com/office/officeart/2005/8/layout/hProcess9" loCatId="process" qsTypeId="urn:microsoft.com/office/officeart/2005/8/quickstyle/simple1" qsCatId="simple" csTypeId="urn:microsoft.com/office/officeart/2005/8/colors/accent1_2" csCatId="accent1" phldr="1"/>
      <dgm:spPr/>
    </dgm:pt>
    <dgm:pt modelId="{80812E71-C9C9-45B2-8788-EC4B2C00966C}">
      <dgm:prSet phldrT="[Text]"/>
      <dgm:spPr>
        <a:solidFill>
          <a:srgbClr val="002A5C"/>
        </a:solidFill>
      </dgm:spPr>
      <dgm:t>
        <a:bodyPr/>
        <a:lstStyle/>
        <a:p>
          <a:r>
            <a:rPr lang="en-US" dirty="0" smtClean="0"/>
            <a:t>Arkansas Insurance Department Review</a:t>
          </a:r>
        </a:p>
        <a:p>
          <a:r>
            <a:rPr lang="en-US" dirty="0" smtClean="0"/>
            <a:t>30 days</a:t>
          </a:r>
        </a:p>
        <a:p>
          <a:r>
            <a:rPr lang="en-US" i="1" dirty="0" smtClean="0"/>
            <a:t>July/August 2017</a:t>
          </a:r>
        </a:p>
      </dgm:t>
    </dgm:pt>
    <dgm:pt modelId="{C4C737DA-AECE-4A92-A7A7-1838D46DE37B}" type="parTrans" cxnId="{BA466C51-026C-4ABE-AA58-4C516F169596}">
      <dgm:prSet/>
      <dgm:spPr/>
      <dgm:t>
        <a:bodyPr/>
        <a:lstStyle/>
        <a:p>
          <a:endParaRPr lang="en-US"/>
        </a:p>
      </dgm:t>
    </dgm:pt>
    <dgm:pt modelId="{BBFD0712-A139-443B-9A16-65D2B8D8F9BF}" type="sibTrans" cxnId="{BA466C51-026C-4ABE-AA58-4C516F169596}">
      <dgm:prSet/>
      <dgm:spPr/>
      <dgm:t>
        <a:bodyPr/>
        <a:lstStyle/>
        <a:p>
          <a:endParaRPr lang="en-US"/>
        </a:p>
      </dgm:t>
    </dgm:pt>
    <dgm:pt modelId="{5ABEAD15-0315-44C5-8E9C-DF9E4D16D297}">
      <dgm:prSet phldrT="[Text]"/>
      <dgm:spPr>
        <a:solidFill>
          <a:srgbClr val="002A5C"/>
        </a:solidFill>
      </dgm:spPr>
      <dgm:t>
        <a:bodyPr/>
        <a:lstStyle/>
        <a:p>
          <a:r>
            <a:rPr lang="en-US" dirty="0" smtClean="0"/>
            <a:t>Submitting Entity Review</a:t>
          </a:r>
        </a:p>
        <a:p>
          <a:r>
            <a:rPr lang="en-US" dirty="0" smtClean="0"/>
            <a:t>30 days</a:t>
          </a:r>
        </a:p>
        <a:p>
          <a:r>
            <a:rPr lang="en-US" i="1" dirty="0" smtClean="0"/>
            <a:t>August/September 2017</a:t>
          </a:r>
          <a:endParaRPr lang="en-US" i="1" dirty="0"/>
        </a:p>
      </dgm:t>
    </dgm:pt>
    <dgm:pt modelId="{CD022BB8-2059-4C9D-B6E3-56DD52D15101}" type="parTrans" cxnId="{6BF8894D-E27A-43E8-8473-1C1A141F2FC8}">
      <dgm:prSet/>
      <dgm:spPr/>
      <dgm:t>
        <a:bodyPr/>
        <a:lstStyle/>
        <a:p>
          <a:endParaRPr lang="en-US"/>
        </a:p>
      </dgm:t>
    </dgm:pt>
    <dgm:pt modelId="{A29B57D7-3A6B-4C24-B332-E457D6BE8D1E}" type="sibTrans" cxnId="{6BF8894D-E27A-43E8-8473-1C1A141F2FC8}">
      <dgm:prSet/>
      <dgm:spPr/>
      <dgm:t>
        <a:bodyPr/>
        <a:lstStyle/>
        <a:p>
          <a:endParaRPr lang="en-US"/>
        </a:p>
      </dgm:t>
    </dgm:pt>
    <dgm:pt modelId="{E59C0B2C-E98D-43BC-AC17-160406AD8B06}">
      <dgm:prSet phldrT="[Text]"/>
      <dgm:spPr>
        <a:solidFill>
          <a:srgbClr val="002A5C"/>
        </a:solidFill>
      </dgm:spPr>
      <dgm:t>
        <a:bodyPr/>
        <a:lstStyle/>
        <a:p>
          <a:r>
            <a:rPr lang="en-US" dirty="0" smtClean="0"/>
            <a:t>Arkansas Healthcare Initiative Board Review</a:t>
          </a:r>
        </a:p>
        <a:p>
          <a:r>
            <a:rPr lang="en-US" i="1" dirty="0" smtClean="0"/>
            <a:t>October 2017</a:t>
          </a:r>
          <a:endParaRPr lang="en-US" i="1" dirty="0"/>
        </a:p>
      </dgm:t>
    </dgm:pt>
    <dgm:pt modelId="{25A27490-1321-4D37-9E2C-6A2BB4ECAD99}" type="parTrans" cxnId="{53A31639-E8CA-46E2-A6E6-D06C51A61461}">
      <dgm:prSet/>
      <dgm:spPr/>
      <dgm:t>
        <a:bodyPr/>
        <a:lstStyle/>
        <a:p>
          <a:endParaRPr lang="en-US"/>
        </a:p>
      </dgm:t>
    </dgm:pt>
    <dgm:pt modelId="{38EB9365-83AC-4114-A0DB-D540AFBA2316}" type="sibTrans" cxnId="{53A31639-E8CA-46E2-A6E6-D06C51A61461}">
      <dgm:prSet/>
      <dgm:spPr/>
      <dgm:t>
        <a:bodyPr/>
        <a:lstStyle/>
        <a:p>
          <a:endParaRPr lang="en-US"/>
        </a:p>
      </dgm:t>
    </dgm:pt>
    <dgm:pt modelId="{F765882B-144A-4342-B2C0-6AA88989FA19}">
      <dgm:prSet phldrT="[Text]"/>
      <dgm:spPr>
        <a:solidFill>
          <a:srgbClr val="002A5C"/>
        </a:solidFill>
      </dgm:spPr>
      <dgm:t>
        <a:bodyPr/>
        <a:lstStyle/>
        <a:p>
          <a:r>
            <a:rPr lang="en-US" dirty="0" smtClean="0"/>
            <a:t>Arkansas Insurance Department Commissioner Signature</a:t>
          </a:r>
        </a:p>
        <a:p>
          <a:r>
            <a:rPr lang="en-US" i="1" dirty="0" smtClean="0"/>
            <a:t>November 2017</a:t>
          </a:r>
          <a:endParaRPr lang="en-US" i="1" dirty="0"/>
        </a:p>
      </dgm:t>
    </dgm:pt>
    <dgm:pt modelId="{67DFEC64-0B6A-44D7-BD3B-D75D67C641B3}" type="parTrans" cxnId="{5D5E35FE-02DD-441A-A904-3A6249FCD467}">
      <dgm:prSet/>
      <dgm:spPr/>
      <dgm:t>
        <a:bodyPr/>
        <a:lstStyle/>
        <a:p>
          <a:endParaRPr lang="en-US"/>
        </a:p>
      </dgm:t>
    </dgm:pt>
    <dgm:pt modelId="{7990D086-3017-4DA8-B44C-58F214D05F7D}" type="sibTrans" cxnId="{5D5E35FE-02DD-441A-A904-3A6249FCD467}">
      <dgm:prSet/>
      <dgm:spPr/>
      <dgm:t>
        <a:bodyPr/>
        <a:lstStyle/>
        <a:p>
          <a:endParaRPr lang="en-US"/>
        </a:p>
      </dgm:t>
    </dgm:pt>
    <dgm:pt modelId="{89FF0C86-A472-4A4E-984F-A5771AA779D5}">
      <dgm:prSet phldrT="[Text]"/>
      <dgm:spPr>
        <a:solidFill>
          <a:srgbClr val="002A5C"/>
        </a:solidFill>
      </dgm:spPr>
      <dgm:t>
        <a:bodyPr/>
        <a:lstStyle/>
        <a:p>
          <a:r>
            <a:rPr lang="en-US" dirty="0" smtClean="0"/>
            <a:t>Release to Submitting Entities</a:t>
          </a:r>
        </a:p>
        <a:p>
          <a:r>
            <a:rPr lang="en-US" i="1" dirty="0" smtClean="0"/>
            <a:t>December 1, 2017</a:t>
          </a:r>
          <a:endParaRPr lang="en-US" i="1" dirty="0"/>
        </a:p>
      </dgm:t>
    </dgm:pt>
    <dgm:pt modelId="{5B6641D2-11F4-438E-BA2D-A83B1A422961}" type="parTrans" cxnId="{E55A5EC7-8C3C-4CC8-9B23-B383B6A11429}">
      <dgm:prSet/>
      <dgm:spPr/>
      <dgm:t>
        <a:bodyPr/>
        <a:lstStyle/>
        <a:p>
          <a:endParaRPr lang="en-US"/>
        </a:p>
      </dgm:t>
    </dgm:pt>
    <dgm:pt modelId="{F770203C-DAA3-43C7-8A31-FA3858BEB257}" type="sibTrans" cxnId="{E55A5EC7-8C3C-4CC8-9B23-B383B6A11429}">
      <dgm:prSet/>
      <dgm:spPr/>
      <dgm:t>
        <a:bodyPr/>
        <a:lstStyle/>
        <a:p>
          <a:endParaRPr lang="en-US"/>
        </a:p>
      </dgm:t>
    </dgm:pt>
    <dgm:pt modelId="{EE4F0416-3065-4798-B801-5A00E1A997C7}" type="pres">
      <dgm:prSet presAssocID="{048FB014-D377-4109-963A-B06C4B4BA83F}" presName="CompostProcess" presStyleCnt="0">
        <dgm:presLayoutVars>
          <dgm:dir/>
          <dgm:resizeHandles val="exact"/>
        </dgm:presLayoutVars>
      </dgm:prSet>
      <dgm:spPr/>
    </dgm:pt>
    <dgm:pt modelId="{84A78C5F-55F2-46C4-936E-609E77CA5F17}" type="pres">
      <dgm:prSet presAssocID="{048FB014-D377-4109-963A-B06C4B4BA83F}" presName="arrow" presStyleLbl="bgShp" presStyleIdx="0" presStyleCnt="1"/>
      <dgm:spPr/>
    </dgm:pt>
    <dgm:pt modelId="{6753B0FC-D48E-4EC9-9AEB-125C3195754A}" type="pres">
      <dgm:prSet presAssocID="{048FB014-D377-4109-963A-B06C4B4BA83F}" presName="linearProcess" presStyleCnt="0"/>
      <dgm:spPr/>
    </dgm:pt>
    <dgm:pt modelId="{75817AB2-73DD-4E32-A0A3-DC396954D636}" type="pres">
      <dgm:prSet presAssocID="{80812E71-C9C9-45B2-8788-EC4B2C00966C}" presName="textNode" presStyleLbl="node1" presStyleIdx="0" presStyleCnt="5">
        <dgm:presLayoutVars>
          <dgm:bulletEnabled val="1"/>
        </dgm:presLayoutVars>
      </dgm:prSet>
      <dgm:spPr/>
      <dgm:t>
        <a:bodyPr/>
        <a:lstStyle/>
        <a:p>
          <a:endParaRPr lang="en-US"/>
        </a:p>
      </dgm:t>
    </dgm:pt>
    <dgm:pt modelId="{3F8B61AB-EF16-4811-A403-1AC95D6A5F5C}" type="pres">
      <dgm:prSet presAssocID="{BBFD0712-A139-443B-9A16-65D2B8D8F9BF}" presName="sibTrans" presStyleCnt="0"/>
      <dgm:spPr/>
    </dgm:pt>
    <dgm:pt modelId="{E28AE564-C31C-4A96-BEF8-C8F4380AFAF0}" type="pres">
      <dgm:prSet presAssocID="{5ABEAD15-0315-44C5-8E9C-DF9E4D16D297}" presName="textNode" presStyleLbl="node1" presStyleIdx="1" presStyleCnt="5">
        <dgm:presLayoutVars>
          <dgm:bulletEnabled val="1"/>
        </dgm:presLayoutVars>
      </dgm:prSet>
      <dgm:spPr/>
      <dgm:t>
        <a:bodyPr/>
        <a:lstStyle/>
        <a:p>
          <a:endParaRPr lang="en-US"/>
        </a:p>
      </dgm:t>
    </dgm:pt>
    <dgm:pt modelId="{BFB62CFC-873C-48DD-B5BA-C69233EC39E7}" type="pres">
      <dgm:prSet presAssocID="{A29B57D7-3A6B-4C24-B332-E457D6BE8D1E}" presName="sibTrans" presStyleCnt="0"/>
      <dgm:spPr/>
    </dgm:pt>
    <dgm:pt modelId="{099F5366-09D6-4F60-8E8C-EE669B74C9C3}" type="pres">
      <dgm:prSet presAssocID="{E59C0B2C-E98D-43BC-AC17-160406AD8B06}" presName="textNode" presStyleLbl="node1" presStyleIdx="2" presStyleCnt="5">
        <dgm:presLayoutVars>
          <dgm:bulletEnabled val="1"/>
        </dgm:presLayoutVars>
      </dgm:prSet>
      <dgm:spPr/>
      <dgm:t>
        <a:bodyPr/>
        <a:lstStyle/>
        <a:p>
          <a:endParaRPr lang="en-US"/>
        </a:p>
      </dgm:t>
    </dgm:pt>
    <dgm:pt modelId="{20BD665A-67F3-414F-860D-DEED0E978AA8}" type="pres">
      <dgm:prSet presAssocID="{38EB9365-83AC-4114-A0DB-D540AFBA2316}" presName="sibTrans" presStyleCnt="0"/>
      <dgm:spPr/>
    </dgm:pt>
    <dgm:pt modelId="{2994D16E-5969-4AC4-B463-16C270B0644B}" type="pres">
      <dgm:prSet presAssocID="{F765882B-144A-4342-B2C0-6AA88989FA19}" presName="textNode" presStyleLbl="node1" presStyleIdx="3" presStyleCnt="5">
        <dgm:presLayoutVars>
          <dgm:bulletEnabled val="1"/>
        </dgm:presLayoutVars>
      </dgm:prSet>
      <dgm:spPr/>
      <dgm:t>
        <a:bodyPr/>
        <a:lstStyle/>
        <a:p>
          <a:endParaRPr lang="en-US"/>
        </a:p>
      </dgm:t>
    </dgm:pt>
    <dgm:pt modelId="{21857FFA-D84A-4137-82F8-D19EE620EFCC}" type="pres">
      <dgm:prSet presAssocID="{7990D086-3017-4DA8-B44C-58F214D05F7D}" presName="sibTrans" presStyleCnt="0"/>
      <dgm:spPr/>
    </dgm:pt>
    <dgm:pt modelId="{E73B3C31-C01F-46BD-95E0-7AB8FBF8B04A}" type="pres">
      <dgm:prSet presAssocID="{89FF0C86-A472-4A4E-984F-A5771AA779D5}" presName="textNode" presStyleLbl="node1" presStyleIdx="4" presStyleCnt="5">
        <dgm:presLayoutVars>
          <dgm:bulletEnabled val="1"/>
        </dgm:presLayoutVars>
      </dgm:prSet>
      <dgm:spPr/>
      <dgm:t>
        <a:bodyPr/>
        <a:lstStyle/>
        <a:p>
          <a:endParaRPr lang="en-US"/>
        </a:p>
      </dgm:t>
    </dgm:pt>
  </dgm:ptLst>
  <dgm:cxnLst>
    <dgm:cxn modelId="{B7E5E74B-F550-495F-B759-37A83101862B}" type="presOf" srcId="{F765882B-144A-4342-B2C0-6AA88989FA19}" destId="{2994D16E-5969-4AC4-B463-16C270B0644B}" srcOrd="0" destOrd="0" presId="urn:microsoft.com/office/officeart/2005/8/layout/hProcess9"/>
    <dgm:cxn modelId="{C85F4102-A18C-4DED-A951-F0AAE9D8DFDD}" type="presOf" srcId="{80812E71-C9C9-45B2-8788-EC4B2C00966C}" destId="{75817AB2-73DD-4E32-A0A3-DC396954D636}" srcOrd="0" destOrd="0" presId="urn:microsoft.com/office/officeart/2005/8/layout/hProcess9"/>
    <dgm:cxn modelId="{5D5E35FE-02DD-441A-A904-3A6249FCD467}" srcId="{048FB014-D377-4109-963A-B06C4B4BA83F}" destId="{F765882B-144A-4342-B2C0-6AA88989FA19}" srcOrd="3" destOrd="0" parTransId="{67DFEC64-0B6A-44D7-BD3B-D75D67C641B3}" sibTransId="{7990D086-3017-4DA8-B44C-58F214D05F7D}"/>
    <dgm:cxn modelId="{6BF8894D-E27A-43E8-8473-1C1A141F2FC8}" srcId="{048FB014-D377-4109-963A-B06C4B4BA83F}" destId="{5ABEAD15-0315-44C5-8E9C-DF9E4D16D297}" srcOrd="1" destOrd="0" parTransId="{CD022BB8-2059-4C9D-B6E3-56DD52D15101}" sibTransId="{A29B57D7-3A6B-4C24-B332-E457D6BE8D1E}"/>
    <dgm:cxn modelId="{E55A5EC7-8C3C-4CC8-9B23-B383B6A11429}" srcId="{048FB014-D377-4109-963A-B06C4B4BA83F}" destId="{89FF0C86-A472-4A4E-984F-A5771AA779D5}" srcOrd="4" destOrd="0" parTransId="{5B6641D2-11F4-438E-BA2D-A83B1A422961}" sibTransId="{F770203C-DAA3-43C7-8A31-FA3858BEB257}"/>
    <dgm:cxn modelId="{603B37A6-7E31-466F-88A9-CBC326F6C177}" type="presOf" srcId="{89FF0C86-A472-4A4E-984F-A5771AA779D5}" destId="{E73B3C31-C01F-46BD-95E0-7AB8FBF8B04A}" srcOrd="0" destOrd="0" presId="urn:microsoft.com/office/officeart/2005/8/layout/hProcess9"/>
    <dgm:cxn modelId="{85D288DA-97BD-4FC5-ADA6-7D7125A153DB}" type="presOf" srcId="{5ABEAD15-0315-44C5-8E9C-DF9E4D16D297}" destId="{E28AE564-C31C-4A96-BEF8-C8F4380AFAF0}" srcOrd="0" destOrd="0" presId="urn:microsoft.com/office/officeart/2005/8/layout/hProcess9"/>
    <dgm:cxn modelId="{A325F9EC-BA6C-4CF0-BBE4-51BFC62E6E0E}" type="presOf" srcId="{E59C0B2C-E98D-43BC-AC17-160406AD8B06}" destId="{099F5366-09D6-4F60-8E8C-EE669B74C9C3}" srcOrd="0" destOrd="0" presId="urn:microsoft.com/office/officeart/2005/8/layout/hProcess9"/>
    <dgm:cxn modelId="{BA466C51-026C-4ABE-AA58-4C516F169596}" srcId="{048FB014-D377-4109-963A-B06C4B4BA83F}" destId="{80812E71-C9C9-45B2-8788-EC4B2C00966C}" srcOrd="0" destOrd="0" parTransId="{C4C737DA-AECE-4A92-A7A7-1838D46DE37B}" sibTransId="{BBFD0712-A139-443B-9A16-65D2B8D8F9BF}"/>
    <dgm:cxn modelId="{53A31639-E8CA-46E2-A6E6-D06C51A61461}" srcId="{048FB014-D377-4109-963A-B06C4B4BA83F}" destId="{E59C0B2C-E98D-43BC-AC17-160406AD8B06}" srcOrd="2" destOrd="0" parTransId="{25A27490-1321-4D37-9E2C-6A2BB4ECAD99}" sibTransId="{38EB9365-83AC-4114-A0DB-D540AFBA2316}"/>
    <dgm:cxn modelId="{063B58DB-CA32-4598-9AD6-5AB7C22E40AE}" type="presOf" srcId="{048FB014-D377-4109-963A-B06C4B4BA83F}" destId="{EE4F0416-3065-4798-B801-5A00E1A997C7}" srcOrd="0" destOrd="0" presId="urn:microsoft.com/office/officeart/2005/8/layout/hProcess9"/>
    <dgm:cxn modelId="{0818B87D-50BA-4866-9898-C14D1C09D2E1}" type="presParOf" srcId="{EE4F0416-3065-4798-B801-5A00E1A997C7}" destId="{84A78C5F-55F2-46C4-936E-609E77CA5F17}" srcOrd="0" destOrd="0" presId="urn:microsoft.com/office/officeart/2005/8/layout/hProcess9"/>
    <dgm:cxn modelId="{AFE27508-34F7-4C10-BDB6-DB1E77CF5795}" type="presParOf" srcId="{EE4F0416-3065-4798-B801-5A00E1A997C7}" destId="{6753B0FC-D48E-4EC9-9AEB-125C3195754A}" srcOrd="1" destOrd="0" presId="urn:microsoft.com/office/officeart/2005/8/layout/hProcess9"/>
    <dgm:cxn modelId="{200B3C5A-444D-4571-BF25-268325267C2F}" type="presParOf" srcId="{6753B0FC-D48E-4EC9-9AEB-125C3195754A}" destId="{75817AB2-73DD-4E32-A0A3-DC396954D636}" srcOrd="0" destOrd="0" presId="urn:microsoft.com/office/officeart/2005/8/layout/hProcess9"/>
    <dgm:cxn modelId="{A5B8E253-43D2-425F-9F39-5AB5A882FE75}" type="presParOf" srcId="{6753B0FC-D48E-4EC9-9AEB-125C3195754A}" destId="{3F8B61AB-EF16-4811-A403-1AC95D6A5F5C}" srcOrd="1" destOrd="0" presId="urn:microsoft.com/office/officeart/2005/8/layout/hProcess9"/>
    <dgm:cxn modelId="{B360DFAE-E28E-433B-9239-6485A8F3FF4D}" type="presParOf" srcId="{6753B0FC-D48E-4EC9-9AEB-125C3195754A}" destId="{E28AE564-C31C-4A96-BEF8-C8F4380AFAF0}" srcOrd="2" destOrd="0" presId="urn:microsoft.com/office/officeart/2005/8/layout/hProcess9"/>
    <dgm:cxn modelId="{36A1003F-7CF3-4B4C-811A-0C5382808FFF}" type="presParOf" srcId="{6753B0FC-D48E-4EC9-9AEB-125C3195754A}" destId="{BFB62CFC-873C-48DD-B5BA-C69233EC39E7}" srcOrd="3" destOrd="0" presId="urn:microsoft.com/office/officeart/2005/8/layout/hProcess9"/>
    <dgm:cxn modelId="{7657E64C-561A-4197-AC51-4C9844B8FA3C}" type="presParOf" srcId="{6753B0FC-D48E-4EC9-9AEB-125C3195754A}" destId="{099F5366-09D6-4F60-8E8C-EE669B74C9C3}" srcOrd="4" destOrd="0" presId="urn:microsoft.com/office/officeart/2005/8/layout/hProcess9"/>
    <dgm:cxn modelId="{A5BB02FD-7E12-4363-9C01-D8ED99002BB9}" type="presParOf" srcId="{6753B0FC-D48E-4EC9-9AEB-125C3195754A}" destId="{20BD665A-67F3-414F-860D-DEED0E978AA8}" srcOrd="5" destOrd="0" presId="urn:microsoft.com/office/officeart/2005/8/layout/hProcess9"/>
    <dgm:cxn modelId="{31318760-B198-4248-9178-A4E65EC25046}" type="presParOf" srcId="{6753B0FC-D48E-4EC9-9AEB-125C3195754A}" destId="{2994D16E-5969-4AC4-B463-16C270B0644B}" srcOrd="6" destOrd="0" presId="urn:microsoft.com/office/officeart/2005/8/layout/hProcess9"/>
    <dgm:cxn modelId="{0F446A03-8A80-43E4-B122-F8010EF99FA4}" type="presParOf" srcId="{6753B0FC-D48E-4EC9-9AEB-125C3195754A}" destId="{21857FFA-D84A-4137-82F8-D19EE620EFCC}" srcOrd="7" destOrd="0" presId="urn:microsoft.com/office/officeart/2005/8/layout/hProcess9"/>
    <dgm:cxn modelId="{F0BB9FBB-644B-4CA7-8B3E-DD14A2DC6C62}" type="presParOf" srcId="{6753B0FC-D48E-4EC9-9AEB-125C3195754A}" destId="{E73B3C31-C01F-46BD-95E0-7AB8FBF8B04A}" srcOrd="8"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A78C5F-55F2-46C4-936E-609E77CA5F17}">
      <dsp:nvSpPr>
        <dsp:cNvPr id="0" name=""/>
        <dsp:cNvSpPr/>
      </dsp:nvSpPr>
      <dsp:spPr>
        <a:xfrm>
          <a:off x="633650" y="0"/>
          <a:ext cx="7181373" cy="4064000"/>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5817AB2-73DD-4E32-A0A3-DC396954D636}">
      <dsp:nvSpPr>
        <dsp:cNvPr id="0" name=""/>
        <dsp:cNvSpPr/>
      </dsp:nvSpPr>
      <dsp:spPr>
        <a:xfrm>
          <a:off x="3712" y="1219199"/>
          <a:ext cx="1623317" cy="1625600"/>
        </a:xfrm>
        <a:prstGeom prst="roundRect">
          <a:avLst/>
        </a:prstGeom>
        <a:solidFill>
          <a:srgbClr val="002A5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t>Arkansas Insurance Department Review</a:t>
          </a:r>
        </a:p>
        <a:p>
          <a:pPr lvl="0" algn="ctr" defTabSz="622300">
            <a:lnSpc>
              <a:spcPct val="90000"/>
            </a:lnSpc>
            <a:spcBef>
              <a:spcPct val="0"/>
            </a:spcBef>
            <a:spcAft>
              <a:spcPct val="35000"/>
            </a:spcAft>
          </a:pPr>
          <a:r>
            <a:rPr lang="en-US" sz="1400" kern="1200" dirty="0" smtClean="0"/>
            <a:t>30 days</a:t>
          </a:r>
        </a:p>
        <a:p>
          <a:pPr lvl="0" algn="ctr" defTabSz="622300">
            <a:lnSpc>
              <a:spcPct val="90000"/>
            </a:lnSpc>
            <a:spcBef>
              <a:spcPct val="0"/>
            </a:spcBef>
            <a:spcAft>
              <a:spcPct val="35000"/>
            </a:spcAft>
          </a:pPr>
          <a:r>
            <a:rPr lang="en-US" sz="1400" i="1" kern="1200" dirty="0" smtClean="0"/>
            <a:t>July/August 2017</a:t>
          </a:r>
        </a:p>
      </dsp:txBody>
      <dsp:txXfrm>
        <a:off x="82956" y="1298443"/>
        <a:ext cx="1464829" cy="1467112"/>
      </dsp:txXfrm>
    </dsp:sp>
    <dsp:sp modelId="{E28AE564-C31C-4A96-BEF8-C8F4380AFAF0}">
      <dsp:nvSpPr>
        <dsp:cNvPr id="0" name=""/>
        <dsp:cNvSpPr/>
      </dsp:nvSpPr>
      <dsp:spPr>
        <a:xfrm>
          <a:off x="1708195" y="1219199"/>
          <a:ext cx="1623317" cy="1625600"/>
        </a:xfrm>
        <a:prstGeom prst="roundRect">
          <a:avLst/>
        </a:prstGeom>
        <a:solidFill>
          <a:srgbClr val="002A5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t>Submitting Entity Review</a:t>
          </a:r>
        </a:p>
        <a:p>
          <a:pPr lvl="0" algn="ctr" defTabSz="622300">
            <a:lnSpc>
              <a:spcPct val="90000"/>
            </a:lnSpc>
            <a:spcBef>
              <a:spcPct val="0"/>
            </a:spcBef>
            <a:spcAft>
              <a:spcPct val="35000"/>
            </a:spcAft>
          </a:pPr>
          <a:r>
            <a:rPr lang="en-US" sz="1400" kern="1200" dirty="0" smtClean="0"/>
            <a:t>30 days</a:t>
          </a:r>
        </a:p>
        <a:p>
          <a:pPr lvl="0" algn="ctr" defTabSz="622300">
            <a:lnSpc>
              <a:spcPct val="90000"/>
            </a:lnSpc>
            <a:spcBef>
              <a:spcPct val="0"/>
            </a:spcBef>
            <a:spcAft>
              <a:spcPct val="35000"/>
            </a:spcAft>
          </a:pPr>
          <a:r>
            <a:rPr lang="en-US" sz="1400" i="1" kern="1200" dirty="0" smtClean="0"/>
            <a:t>August/September 2017</a:t>
          </a:r>
          <a:endParaRPr lang="en-US" sz="1400" i="1" kern="1200" dirty="0"/>
        </a:p>
      </dsp:txBody>
      <dsp:txXfrm>
        <a:off x="1787439" y="1298443"/>
        <a:ext cx="1464829" cy="1467112"/>
      </dsp:txXfrm>
    </dsp:sp>
    <dsp:sp modelId="{099F5366-09D6-4F60-8E8C-EE669B74C9C3}">
      <dsp:nvSpPr>
        <dsp:cNvPr id="0" name=""/>
        <dsp:cNvSpPr/>
      </dsp:nvSpPr>
      <dsp:spPr>
        <a:xfrm>
          <a:off x="3412678" y="1219199"/>
          <a:ext cx="1623317" cy="1625600"/>
        </a:xfrm>
        <a:prstGeom prst="roundRect">
          <a:avLst/>
        </a:prstGeom>
        <a:solidFill>
          <a:srgbClr val="002A5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t>Arkansas Healthcare Initiative Board Review</a:t>
          </a:r>
        </a:p>
        <a:p>
          <a:pPr lvl="0" algn="ctr" defTabSz="622300">
            <a:lnSpc>
              <a:spcPct val="90000"/>
            </a:lnSpc>
            <a:spcBef>
              <a:spcPct val="0"/>
            </a:spcBef>
            <a:spcAft>
              <a:spcPct val="35000"/>
            </a:spcAft>
          </a:pPr>
          <a:r>
            <a:rPr lang="en-US" sz="1400" i="1" kern="1200" dirty="0" smtClean="0"/>
            <a:t>October 2017</a:t>
          </a:r>
          <a:endParaRPr lang="en-US" sz="1400" i="1" kern="1200" dirty="0"/>
        </a:p>
      </dsp:txBody>
      <dsp:txXfrm>
        <a:off x="3491922" y="1298443"/>
        <a:ext cx="1464829" cy="1467112"/>
      </dsp:txXfrm>
    </dsp:sp>
    <dsp:sp modelId="{2994D16E-5969-4AC4-B463-16C270B0644B}">
      <dsp:nvSpPr>
        <dsp:cNvPr id="0" name=""/>
        <dsp:cNvSpPr/>
      </dsp:nvSpPr>
      <dsp:spPr>
        <a:xfrm>
          <a:off x="5117161" y="1219199"/>
          <a:ext cx="1623317" cy="1625600"/>
        </a:xfrm>
        <a:prstGeom prst="roundRect">
          <a:avLst/>
        </a:prstGeom>
        <a:solidFill>
          <a:srgbClr val="002A5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t>Arkansas Insurance Department Commissioner Signature</a:t>
          </a:r>
        </a:p>
        <a:p>
          <a:pPr lvl="0" algn="ctr" defTabSz="622300">
            <a:lnSpc>
              <a:spcPct val="90000"/>
            </a:lnSpc>
            <a:spcBef>
              <a:spcPct val="0"/>
            </a:spcBef>
            <a:spcAft>
              <a:spcPct val="35000"/>
            </a:spcAft>
          </a:pPr>
          <a:r>
            <a:rPr lang="en-US" sz="1400" i="1" kern="1200" dirty="0" smtClean="0"/>
            <a:t>November 2017</a:t>
          </a:r>
          <a:endParaRPr lang="en-US" sz="1400" i="1" kern="1200" dirty="0"/>
        </a:p>
      </dsp:txBody>
      <dsp:txXfrm>
        <a:off x="5196405" y="1298443"/>
        <a:ext cx="1464829" cy="1467112"/>
      </dsp:txXfrm>
    </dsp:sp>
    <dsp:sp modelId="{E73B3C31-C01F-46BD-95E0-7AB8FBF8B04A}">
      <dsp:nvSpPr>
        <dsp:cNvPr id="0" name=""/>
        <dsp:cNvSpPr/>
      </dsp:nvSpPr>
      <dsp:spPr>
        <a:xfrm>
          <a:off x="6821645" y="1219199"/>
          <a:ext cx="1623317" cy="1625600"/>
        </a:xfrm>
        <a:prstGeom prst="roundRect">
          <a:avLst/>
        </a:prstGeom>
        <a:solidFill>
          <a:srgbClr val="002A5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t>Release to Submitting Entities</a:t>
          </a:r>
        </a:p>
        <a:p>
          <a:pPr lvl="0" algn="ctr" defTabSz="622300">
            <a:lnSpc>
              <a:spcPct val="90000"/>
            </a:lnSpc>
            <a:spcBef>
              <a:spcPct val="0"/>
            </a:spcBef>
            <a:spcAft>
              <a:spcPct val="35000"/>
            </a:spcAft>
          </a:pPr>
          <a:r>
            <a:rPr lang="en-US" sz="1400" i="1" kern="1200" dirty="0" smtClean="0"/>
            <a:t>December 1, 2017</a:t>
          </a:r>
          <a:endParaRPr lang="en-US" sz="1400" i="1" kern="1200" dirty="0"/>
        </a:p>
      </dsp:txBody>
      <dsp:txXfrm>
        <a:off x="6900889" y="1298443"/>
        <a:ext cx="1464829" cy="1467112"/>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513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970338" y="0"/>
            <a:ext cx="3038475" cy="465138"/>
          </a:xfrm>
          <a:prstGeom prst="rect">
            <a:avLst/>
          </a:prstGeom>
        </p:spPr>
        <p:txBody>
          <a:bodyPr vert="horz" lIns="91440" tIns="45720" rIns="91440" bIns="45720" rtlCol="0"/>
          <a:lstStyle>
            <a:lvl1pPr algn="r">
              <a:defRPr sz="1200"/>
            </a:lvl1pPr>
          </a:lstStyle>
          <a:p>
            <a:fld id="{BABC8CD3-4D92-471D-9AAA-50535BD3D83E}" type="datetimeFigureOut">
              <a:rPr lang="en-US" smtClean="0"/>
              <a:t>7/20/2017</a:t>
            </a:fld>
            <a:endParaRPr lang="en-US" dirty="0"/>
          </a:p>
        </p:txBody>
      </p:sp>
      <p:sp>
        <p:nvSpPr>
          <p:cNvPr id="4" name="Footer Placeholder 3"/>
          <p:cNvSpPr>
            <a:spLocks noGrp="1"/>
          </p:cNvSpPr>
          <p:nvPr>
            <p:ph type="ftr" sz="quarter" idx="2"/>
          </p:nvPr>
        </p:nvSpPr>
        <p:spPr>
          <a:xfrm>
            <a:off x="0" y="8829675"/>
            <a:ext cx="3038475" cy="465138"/>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970338" y="8829675"/>
            <a:ext cx="3038475" cy="465138"/>
          </a:xfrm>
          <a:prstGeom prst="rect">
            <a:avLst/>
          </a:prstGeom>
        </p:spPr>
        <p:txBody>
          <a:bodyPr vert="horz" lIns="91440" tIns="45720" rIns="91440" bIns="45720" rtlCol="0" anchor="b"/>
          <a:lstStyle>
            <a:lvl1pPr algn="r">
              <a:defRPr sz="1200"/>
            </a:lvl1pPr>
          </a:lstStyle>
          <a:p>
            <a:fld id="{6E2043A4-AE65-4554-B136-8B2FEAA2ECCA}" type="slidenum">
              <a:rPr lang="en-US" smtClean="0"/>
              <a:t>‹#›</a:t>
            </a:fld>
            <a:endParaRPr lang="en-US" dirty="0"/>
          </a:p>
        </p:txBody>
      </p:sp>
    </p:spTree>
    <p:extLst>
      <p:ext uri="{BB962C8B-B14F-4D97-AF65-F5344CB8AC3E}">
        <p14:creationId xmlns:p14="http://schemas.microsoft.com/office/powerpoint/2010/main" val="379474130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dirty="0"/>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BA94F48D-2460-487F-B9EC-7A64FC30F018}" type="datetimeFigureOut">
              <a:rPr lang="en-US" smtClean="0"/>
              <a:t>7/20/2017</a:t>
            </a:fld>
            <a:endParaRPr lang="en-US" dirty="0"/>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5A6E99A7-3DDE-4788-9EB6-002E8302C274}" type="slidenum">
              <a:rPr lang="en-US" smtClean="0"/>
              <a:t>‹#›</a:t>
            </a:fld>
            <a:endParaRPr lang="en-US" dirty="0"/>
          </a:p>
        </p:txBody>
      </p:sp>
    </p:spTree>
    <p:extLst>
      <p:ext uri="{BB962C8B-B14F-4D97-AF65-F5344CB8AC3E}">
        <p14:creationId xmlns:p14="http://schemas.microsoft.com/office/powerpoint/2010/main" val="22269689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A6E99A7-3DDE-4788-9EB6-002E8302C274}" type="slidenum">
              <a:rPr lang="en-US" smtClean="0"/>
              <a:t>1</a:t>
            </a:fld>
            <a:endParaRPr lang="en-US" dirty="0"/>
          </a:p>
        </p:txBody>
      </p:sp>
    </p:spTree>
    <p:extLst>
      <p:ext uri="{BB962C8B-B14F-4D97-AF65-F5344CB8AC3E}">
        <p14:creationId xmlns:p14="http://schemas.microsoft.com/office/powerpoint/2010/main" val="31092302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A6E99A7-3DDE-4788-9EB6-002E8302C274}" type="slidenum">
              <a:rPr lang="en-US" smtClean="0"/>
              <a:t>2</a:t>
            </a:fld>
            <a:endParaRPr lang="en-US" dirty="0"/>
          </a:p>
        </p:txBody>
      </p:sp>
    </p:spTree>
    <p:extLst>
      <p:ext uri="{BB962C8B-B14F-4D97-AF65-F5344CB8AC3E}">
        <p14:creationId xmlns:p14="http://schemas.microsoft.com/office/powerpoint/2010/main" val="24929672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A6E99A7-3DDE-4788-9EB6-002E8302C274}" type="slidenum">
              <a:rPr lang="en-US" smtClean="0"/>
              <a:t>4</a:t>
            </a:fld>
            <a:endParaRPr lang="en-US" dirty="0"/>
          </a:p>
        </p:txBody>
      </p:sp>
    </p:spTree>
    <p:extLst>
      <p:ext uri="{BB962C8B-B14F-4D97-AF65-F5344CB8AC3E}">
        <p14:creationId xmlns:p14="http://schemas.microsoft.com/office/powerpoint/2010/main" val="42117748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A6E99A7-3DDE-4788-9EB6-002E8302C274}" type="slidenum">
              <a:rPr lang="en-US" smtClean="0"/>
              <a:t>5</a:t>
            </a:fld>
            <a:endParaRPr lang="en-US" dirty="0"/>
          </a:p>
        </p:txBody>
      </p:sp>
    </p:spTree>
    <p:extLst>
      <p:ext uri="{BB962C8B-B14F-4D97-AF65-F5344CB8AC3E}">
        <p14:creationId xmlns:p14="http://schemas.microsoft.com/office/powerpoint/2010/main" val="34028340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A6E99A7-3DDE-4788-9EB6-002E8302C274}" type="slidenum">
              <a:rPr lang="en-US" smtClean="0"/>
              <a:t>6</a:t>
            </a:fld>
            <a:endParaRPr lang="en-US" dirty="0"/>
          </a:p>
        </p:txBody>
      </p:sp>
    </p:spTree>
    <p:extLst>
      <p:ext uri="{BB962C8B-B14F-4D97-AF65-F5344CB8AC3E}">
        <p14:creationId xmlns:p14="http://schemas.microsoft.com/office/powerpoint/2010/main" val="37067631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A6E99A7-3DDE-4788-9EB6-002E8302C274}" type="slidenum">
              <a:rPr lang="en-US" smtClean="0"/>
              <a:t>7</a:t>
            </a:fld>
            <a:endParaRPr lang="en-US" dirty="0"/>
          </a:p>
        </p:txBody>
      </p:sp>
    </p:spTree>
    <p:extLst>
      <p:ext uri="{BB962C8B-B14F-4D97-AF65-F5344CB8AC3E}">
        <p14:creationId xmlns:p14="http://schemas.microsoft.com/office/powerpoint/2010/main" val="17408851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A6E99A7-3DDE-4788-9EB6-002E8302C274}" type="slidenum">
              <a:rPr lang="en-US" smtClean="0"/>
              <a:t>10</a:t>
            </a:fld>
            <a:endParaRPr lang="en-US" dirty="0"/>
          </a:p>
        </p:txBody>
      </p:sp>
    </p:spTree>
    <p:extLst>
      <p:ext uri="{BB962C8B-B14F-4D97-AF65-F5344CB8AC3E}">
        <p14:creationId xmlns:p14="http://schemas.microsoft.com/office/powerpoint/2010/main" val="25423832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A6E99A7-3DDE-4788-9EB6-002E8302C274}" type="slidenum">
              <a:rPr lang="en-US" smtClean="0"/>
              <a:t>11</a:t>
            </a:fld>
            <a:endParaRPr lang="en-US" dirty="0"/>
          </a:p>
        </p:txBody>
      </p:sp>
    </p:spTree>
    <p:extLst>
      <p:ext uri="{BB962C8B-B14F-4D97-AF65-F5344CB8AC3E}">
        <p14:creationId xmlns:p14="http://schemas.microsoft.com/office/powerpoint/2010/main" val="13577771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A6E99A7-3DDE-4788-9EB6-002E8302C274}" type="slidenum">
              <a:rPr lang="en-US" smtClean="0"/>
              <a:t>12</a:t>
            </a:fld>
            <a:endParaRPr lang="en-US" dirty="0"/>
          </a:p>
        </p:txBody>
      </p:sp>
    </p:spTree>
    <p:extLst>
      <p:ext uri="{BB962C8B-B14F-4D97-AF65-F5344CB8AC3E}">
        <p14:creationId xmlns:p14="http://schemas.microsoft.com/office/powerpoint/2010/main" val="19294809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A6E99A7-3DDE-4788-9EB6-002E8302C274}" type="slidenum">
              <a:rPr lang="en-US" smtClean="0"/>
              <a:t>13</a:t>
            </a:fld>
            <a:endParaRPr lang="en-US" dirty="0"/>
          </a:p>
        </p:txBody>
      </p:sp>
    </p:spTree>
    <p:extLst>
      <p:ext uri="{BB962C8B-B14F-4D97-AF65-F5344CB8AC3E}">
        <p14:creationId xmlns:p14="http://schemas.microsoft.com/office/powerpoint/2010/main" val="12400277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A6E99A7-3DDE-4788-9EB6-002E8302C274}" type="slidenum">
              <a:rPr lang="en-US" smtClean="0"/>
              <a:t>14</a:t>
            </a:fld>
            <a:endParaRPr lang="en-US" dirty="0"/>
          </a:p>
        </p:txBody>
      </p:sp>
    </p:spTree>
    <p:extLst>
      <p:ext uri="{BB962C8B-B14F-4D97-AF65-F5344CB8AC3E}">
        <p14:creationId xmlns:p14="http://schemas.microsoft.com/office/powerpoint/2010/main" val="13578171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A6E99A7-3DDE-4788-9EB6-002E8302C274}" type="slidenum">
              <a:rPr lang="en-US" smtClean="0">
                <a:solidFill>
                  <a:prstClr val="black"/>
                </a:solidFill>
              </a:rPr>
              <a:pPr/>
              <a:t>15</a:t>
            </a:fld>
            <a:endParaRPr lang="en-US" dirty="0">
              <a:solidFill>
                <a:prstClr val="black"/>
              </a:solidFill>
            </a:endParaRPr>
          </a:p>
        </p:txBody>
      </p:sp>
    </p:spTree>
    <p:extLst>
      <p:ext uri="{BB962C8B-B14F-4D97-AF65-F5344CB8AC3E}">
        <p14:creationId xmlns:p14="http://schemas.microsoft.com/office/powerpoint/2010/main" val="17980657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A6E99A7-3DDE-4788-9EB6-002E8302C274}" type="slidenum">
              <a:rPr lang="en-US" smtClean="0">
                <a:solidFill>
                  <a:prstClr val="black"/>
                </a:solidFill>
              </a:rPr>
              <a:pPr/>
              <a:t>16</a:t>
            </a:fld>
            <a:endParaRPr lang="en-US" dirty="0">
              <a:solidFill>
                <a:prstClr val="black"/>
              </a:solidFill>
            </a:endParaRPr>
          </a:p>
        </p:txBody>
      </p:sp>
    </p:spTree>
    <p:extLst>
      <p:ext uri="{BB962C8B-B14F-4D97-AF65-F5344CB8AC3E}">
        <p14:creationId xmlns:p14="http://schemas.microsoft.com/office/powerpoint/2010/main" val="14125404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A6E99A7-3DDE-4788-9EB6-002E8302C274}" type="slidenum">
              <a:rPr lang="en-US" smtClean="0">
                <a:solidFill>
                  <a:prstClr val="black"/>
                </a:solidFill>
              </a:rPr>
              <a:pPr/>
              <a:t>19</a:t>
            </a:fld>
            <a:endParaRPr lang="en-US" dirty="0">
              <a:solidFill>
                <a:prstClr val="black"/>
              </a:solidFill>
            </a:endParaRPr>
          </a:p>
        </p:txBody>
      </p:sp>
    </p:spTree>
    <p:extLst>
      <p:ext uri="{BB962C8B-B14F-4D97-AF65-F5344CB8AC3E}">
        <p14:creationId xmlns:p14="http://schemas.microsoft.com/office/powerpoint/2010/main" val="16649842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A6E99A7-3DDE-4788-9EB6-002E8302C274}" type="slidenum">
              <a:rPr lang="en-US" smtClean="0">
                <a:solidFill>
                  <a:prstClr val="black"/>
                </a:solidFill>
              </a:rPr>
              <a:pPr/>
              <a:t>20</a:t>
            </a:fld>
            <a:endParaRPr lang="en-US" dirty="0">
              <a:solidFill>
                <a:prstClr val="black"/>
              </a:solidFill>
            </a:endParaRPr>
          </a:p>
        </p:txBody>
      </p:sp>
    </p:spTree>
    <p:extLst>
      <p:ext uri="{BB962C8B-B14F-4D97-AF65-F5344CB8AC3E}">
        <p14:creationId xmlns:p14="http://schemas.microsoft.com/office/powerpoint/2010/main" val="18070791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A6E99A7-3DDE-4788-9EB6-002E8302C274}" type="slidenum">
              <a:rPr lang="en-US" smtClean="0">
                <a:solidFill>
                  <a:prstClr val="black"/>
                </a:solidFill>
              </a:rPr>
              <a:pPr/>
              <a:t>21</a:t>
            </a:fld>
            <a:endParaRPr lang="en-US" dirty="0">
              <a:solidFill>
                <a:prstClr val="black"/>
              </a:solidFill>
            </a:endParaRPr>
          </a:p>
        </p:txBody>
      </p:sp>
    </p:spTree>
    <p:extLst>
      <p:ext uri="{BB962C8B-B14F-4D97-AF65-F5344CB8AC3E}">
        <p14:creationId xmlns:p14="http://schemas.microsoft.com/office/powerpoint/2010/main" val="40121909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A6E99A7-3DDE-4788-9EB6-002E8302C274}" type="slidenum">
              <a:rPr lang="en-US" smtClean="0">
                <a:solidFill>
                  <a:prstClr val="black"/>
                </a:solidFill>
              </a:rPr>
              <a:pPr/>
              <a:t>22</a:t>
            </a:fld>
            <a:endParaRPr lang="en-US" dirty="0">
              <a:solidFill>
                <a:prstClr val="black"/>
              </a:solidFill>
            </a:endParaRPr>
          </a:p>
        </p:txBody>
      </p:sp>
    </p:spTree>
    <p:extLst>
      <p:ext uri="{BB962C8B-B14F-4D97-AF65-F5344CB8AC3E}">
        <p14:creationId xmlns:p14="http://schemas.microsoft.com/office/powerpoint/2010/main" val="87600883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A6E99A7-3DDE-4788-9EB6-002E8302C274}" type="slidenum">
              <a:rPr lang="en-US" smtClean="0">
                <a:solidFill>
                  <a:prstClr val="black"/>
                </a:solidFill>
              </a:rPr>
              <a:pPr/>
              <a:t>23</a:t>
            </a:fld>
            <a:endParaRPr lang="en-US" dirty="0">
              <a:solidFill>
                <a:prstClr val="black"/>
              </a:solidFill>
            </a:endParaRPr>
          </a:p>
        </p:txBody>
      </p:sp>
    </p:spTree>
    <p:extLst>
      <p:ext uri="{BB962C8B-B14F-4D97-AF65-F5344CB8AC3E}">
        <p14:creationId xmlns:p14="http://schemas.microsoft.com/office/powerpoint/2010/main" val="17831115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A6E99A7-3DDE-4788-9EB6-002E8302C274}" type="slidenum">
              <a:rPr lang="en-US" smtClean="0">
                <a:solidFill>
                  <a:prstClr val="black"/>
                </a:solidFill>
              </a:rPr>
              <a:pPr/>
              <a:t>24</a:t>
            </a:fld>
            <a:endParaRPr lang="en-US" dirty="0">
              <a:solidFill>
                <a:prstClr val="black"/>
              </a:solidFill>
            </a:endParaRPr>
          </a:p>
        </p:txBody>
      </p:sp>
    </p:spTree>
    <p:extLst>
      <p:ext uri="{BB962C8B-B14F-4D97-AF65-F5344CB8AC3E}">
        <p14:creationId xmlns:p14="http://schemas.microsoft.com/office/powerpoint/2010/main" val="20273173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A6E99A7-3DDE-4788-9EB6-002E8302C274}" type="slidenum">
              <a:rPr lang="en-US" smtClean="0">
                <a:solidFill>
                  <a:prstClr val="black"/>
                </a:solidFill>
              </a:rPr>
              <a:pPr/>
              <a:t>25</a:t>
            </a:fld>
            <a:endParaRPr lang="en-US" dirty="0">
              <a:solidFill>
                <a:prstClr val="black"/>
              </a:solidFill>
            </a:endParaRPr>
          </a:p>
        </p:txBody>
      </p:sp>
    </p:spTree>
    <p:extLst>
      <p:ext uri="{BB962C8B-B14F-4D97-AF65-F5344CB8AC3E}">
        <p14:creationId xmlns:p14="http://schemas.microsoft.com/office/powerpoint/2010/main" val="14286793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8600" y="152400"/>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228600" y="17526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20CB0F56-A07C-4DC6-A6F6-A1AFDDD3D3E5}" type="datetime1">
              <a:rPr lang="en-US" smtClean="0"/>
              <a:t>7/20/2017</a:t>
            </a:fld>
            <a:endParaRPr lang="en-US" dirty="0"/>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757B982C-9512-49DA-A8A7-8138CD0FFB05}" type="slidenum">
              <a:rPr lang="en-US" smtClean="0"/>
              <a:t>‹#›</a:t>
            </a:fld>
            <a:endParaRPr lang="en-US" dirty="0"/>
          </a:p>
        </p:txBody>
      </p:sp>
    </p:spTree>
    <p:extLst>
      <p:ext uri="{BB962C8B-B14F-4D97-AF65-F5344CB8AC3E}">
        <p14:creationId xmlns:p14="http://schemas.microsoft.com/office/powerpoint/2010/main" val="2240572515"/>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04800" y="152400"/>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304800" y="1371600"/>
            <a:ext cx="8229600" cy="4525963"/>
          </a:xfrm>
        </p:spPr>
        <p:txBody>
          <a:bodyPr/>
          <a:lstStyle>
            <a:lvl1pPr>
              <a:defRPr>
                <a:solidFill>
                  <a:schemeClr val="tx1">
                    <a:lumMod val="50000"/>
                    <a:lumOff val="50000"/>
                  </a:schemeClr>
                </a:solidFill>
              </a:defRPr>
            </a:lvl1pPr>
            <a:lvl2pPr>
              <a:defRPr>
                <a:solidFill>
                  <a:schemeClr val="tx1">
                    <a:lumMod val="50000"/>
                    <a:lumOff val="50000"/>
                  </a:schemeClr>
                </a:solidFill>
              </a:defRPr>
            </a:lvl2pPr>
            <a:lvl3pPr>
              <a:defRPr>
                <a:solidFill>
                  <a:schemeClr val="tx1">
                    <a:lumMod val="50000"/>
                    <a:lumOff val="50000"/>
                  </a:schemeClr>
                </a:solidFill>
              </a:defRPr>
            </a:lvl3pPr>
            <a:lvl4pPr>
              <a:defRPr>
                <a:solidFill>
                  <a:schemeClr val="tx1">
                    <a:lumMod val="50000"/>
                    <a:lumOff val="50000"/>
                  </a:schemeClr>
                </a:solidFill>
              </a:defRPr>
            </a:lvl4pPr>
            <a:lvl5pPr>
              <a:defRPr>
                <a:solidFill>
                  <a:schemeClr val="tx1">
                    <a:lumMod val="50000"/>
                    <a:lumOff val="50000"/>
                  </a:schemeClr>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0E60BF7F-9F6B-4A25-99E7-1921E51B9E5A}" type="datetime1">
              <a:rPr lang="en-US" smtClean="0"/>
              <a:t>7/20/2017</a:t>
            </a:fld>
            <a:endParaRPr lang="en-US" dirty="0"/>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757B982C-9512-49DA-A8A7-8138CD0FFB05}" type="slidenum">
              <a:rPr lang="en-US" smtClean="0"/>
              <a:t>‹#›</a:t>
            </a:fld>
            <a:endParaRPr lang="en-US" dirty="0"/>
          </a:p>
        </p:txBody>
      </p:sp>
    </p:spTree>
    <p:extLst>
      <p:ext uri="{BB962C8B-B14F-4D97-AF65-F5344CB8AC3E}">
        <p14:creationId xmlns:p14="http://schemas.microsoft.com/office/powerpoint/2010/main" val="30587061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5434BA5B-069C-465F-9F95-EA2E264183C5}" type="datetime1">
              <a:rPr lang="en-US" smtClean="0"/>
              <a:t>7/20/2017</a:t>
            </a:fld>
            <a:endParaRPr lang="en-US" dirty="0"/>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757B982C-9512-49DA-A8A7-8138CD0FFB05}" type="slidenum">
              <a:rPr lang="en-US" smtClean="0"/>
              <a:t>‹#›</a:t>
            </a:fld>
            <a:endParaRPr lang="en-US" dirty="0"/>
          </a:p>
        </p:txBody>
      </p:sp>
    </p:spTree>
    <p:extLst>
      <p:ext uri="{BB962C8B-B14F-4D97-AF65-F5344CB8AC3E}">
        <p14:creationId xmlns:p14="http://schemas.microsoft.com/office/powerpoint/2010/main" val="3582982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C715998-9D51-45FE-AAD4-1177EC66724A}" type="datetime1">
              <a:rPr lang="en-US" smtClean="0"/>
              <a:t>7/20/2017</a:t>
            </a:fld>
            <a:endParaRPr lang="en-US" dirty="0"/>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dirty="0"/>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757B982C-9512-49DA-A8A7-8138CD0FFB05}" type="slidenum">
              <a:rPr lang="en-US" smtClean="0"/>
              <a:t>‹#›</a:t>
            </a:fld>
            <a:endParaRPr lang="en-US" dirty="0"/>
          </a:p>
        </p:txBody>
      </p:sp>
    </p:spTree>
    <p:extLst>
      <p:ext uri="{BB962C8B-B14F-4D97-AF65-F5344CB8AC3E}">
        <p14:creationId xmlns:p14="http://schemas.microsoft.com/office/powerpoint/2010/main" val="950091714"/>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FCA8F099-E0AA-4B6D-B706-C432FB957A12}" type="datetime1">
              <a:rPr lang="en-US" smtClean="0"/>
              <a:t>7/20/2017</a:t>
            </a:fld>
            <a:endParaRPr lang="en-US" dirty="0"/>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US" dirty="0"/>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757B982C-9512-49DA-A8A7-8138CD0FFB05}" type="slidenum">
              <a:rPr lang="en-US" smtClean="0"/>
              <a:t>‹#›</a:t>
            </a:fld>
            <a:endParaRPr lang="en-US" dirty="0"/>
          </a:p>
        </p:txBody>
      </p:sp>
    </p:spTree>
    <p:extLst>
      <p:ext uri="{BB962C8B-B14F-4D97-AF65-F5344CB8AC3E}">
        <p14:creationId xmlns:p14="http://schemas.microsoft.com/office/powerpoint/2010/main" val="4275041273"/>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CA03BE5A-4485-476D-A333-A7FFAC602DE0}" type="datetime1">
              <a:rPr lang="en-US" smtClean="0"/>
              <a:t>7/20/2017</a:t>
            </a:fld>
            <a:endParaRPr lang="en-US" dirty="0"/>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US" dirty="0"/>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757B982C-9512-49DA-A8A7-8138CD0FFB05}" type="slidenum">
              <a:rPr lang="en-US" smtClean="0"/>
              <a:t>‹#›</a:t>
            </a:fld>
            <a:endParaRPr lang="en-US" dirty="0"/>
          </a:p>
        </p:txBody>
      </p:sp>
    </p:spTree>
    <p:extLst>
      <p:ext uri="{BB962C8B-B14F-4D97-AF65-F5344CB8AC3E}">
        <p14:creationId xmlns:p14="http://schemas.microsoft.com/office/powerpoint/2010/main" val="402124037"/>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BE43E8B7-A591-4B39-ACFA-A60CDEBB4D49}" type="datetime1">
              <a:rPr lang="en-US" smtClean="0"/>
              <a:t>7/20/2017</a:t>
            </a:fld>
            <a:endParaRPr lang="en-US" dirty="0"/>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US" dirty="0"/>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757B982C-9512-49DA-A8A7-8138CD0FFB05}" type="slidenum">
              <a:rPr lang="en-US" smtClean="0"/>
              <a:t>‹#›</a:t>
            </a:fld>
            <a:endParaRPr lang="en-US" dirty="0"/>
          </a:p>
        </p:txBody>
      </p:sp>
    </p:spTree>
    <p:extLst>
      <p:ext uri="{BB962C8B-B14F-4D97-AF65-F5344CB8AC3E}">
        <p14:creationId xmlns:p14="http://schemas.microsoft.com/office/powerpoint/2010/main" val="1890144192"/>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8434FD45-E3DC-4098-BDA9-723D11843764}" type="datetime1">
              <a:rPr lang="en-US" smtClean="0"/>
              <a:t>7/20/2017</a:t>
            </a:fld>
            <a:endParaRPr lang="en-US" dirty="0"/>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dirty="0"/>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757B982C-9512-49DA-A8A7-8138CD0FFB05}" type="slidenum">
              <a:rPr lang="en-US" smtClean="0"/>
              <a:t>‹#›</a:t>
            </a:fld>
            <a:endParaRPr lang="en-US" dirty="0"/>
          </a:p>
        </p:txBody>
      </p:sp>
    </p:spTree>
    <p:extLst>
      <p:ext uri="{BB962C8B-B14F-4D97-AF65-F5344CB8AC3E}">
        <p14:creationId xmlns:p14="http://schemas.microsoft.com/office/powerpoint/2010/main" val="2119657503"/>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62A07E2F-EBE5-49E0-86ED-492DE60D7B5E}" type="datetime1">
              <a:rPr lang="en-US" smtClean="0"/>
              <a:t>7/20/2017</a:t>
            </a:fld>
            <a:endParaRPr lang="en-US" dirty="0"/>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dirty="0"/>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757B982C-9512-49DA-A8A7-8138CD0FFB05}" type="slidenum">
              <a:rPr lang="en-US" smtClean="0"/>
              <a:t>‹#›</a:t>
            </a:fld>
            <a:endParaRPr lang="en-US" dirty="0"/>
          </a:p>
        </p:txBody>
      </p:sp>
    </p:spTree>
    <p:extLst>
      <p:ext uri="{BB962C8B-B14F-4D97-AF65-F5344CB8AC3E}">
        <p14:creationId xmlns:p14="http://schemas.microsoft.com/office/powerpoint/2010/main" val="2290894019"/>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6D3D09BA-CE8E-4E56-A923-DB0330D009AF}" type="datetime1">
              <a:rPr lang="en-US" smtClean="0"/>
              <a:t>7/20/2017</a:t>
            </a:fld>
            <a:endParaRPr lang="en-US" dirty="0"/>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757B982C-9512-49DA-A8A7-8138CD0FFB05}" type="slidenum">
              <a:rPr lang="en-US" smtClean="0"/>
              <a:t>‹#›</a:t>
            </a:fld>
            <a:endParaRPr lang="en-US" dirty="0"/>
          </a:p>
        </p:txBody>
      </p:sp>
    </p:spTree>
    <p:extLst>
      <p:ext uri="{BB962C8B-B14F-4D97-AF65-F5344CB8AC3E}">
        <p14:creationId xmlns:p14="http://schemas.microsoft.com/office/powerpoint/2010/main" val="934435371"/>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5CD46ED2-B9C5-4CB5-9C47-1CF2FAED7841}" type="datetime1">
              <a:rPr lang="en-US" smtClean="0"/>
              <a:t>7/20/2017</a:t>
            </a:fld>
            <a:endParaRPr lang="en-US" dirty="0"/>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757B982C-9512-49DA-A8A7-8138CD0FFB05}" type="slidenum">
              <a:rPr lang="en-US" smtClean="0"/>
              <a:t>‹#›</a:t>
            </a:fld>
            <a:endParaRPr lang="en-US" dirty="0"/>
          </a:p>
        </p:txBody>
      </p:sp>
    </p:spTree>
    <p:extLst>
      <p:ext uri="{BB962C8B-B14F-4D97-AF65-F5344CB8AC3E}">
        <p14:creationId xmlns:p14="http://schemas.microsoft.com/office/powerpoint/2010/main" val="3302337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33400" y="609600"/>
            <a:ext cx="5867400" cy="1470025"/>
          </a:xfrm>
        </p:spPr>
        <p:txBody>
          <a:bodyPr/>
          <a:lstStyle>
            <a:lvl1pPr>
              <a:defRPr b="1">
                <a:solidFill>
                  <a:schemeClr val="bg1">
                    <a:lumMod val="50000"/>
                  </a:schemeClr>
                </a:solidFill>
                <a:latin typeface="Arial" panose="020B0604020202020204" pitchFamily="34" charset="0"/>
                <a:cs typeface="Arial" panose="020B0604020202020204" pitchFamily="34" charset="0"/>
              </a:defRPr>
            </a:lvl1pPr>
          </a:lstStyle>
          <a:p>
            <a:r>
              <a:rPr lang="en-US" dirty="0" smtClean="0"/>
              <a:t>Click to edit Master title style</a:t>
            </a:r>
            <a:endParaRPr lang="en-US" dirty="0"/>
          </a:p>
        </p:txBody>
      </p:sp>
      <p:sp>
        <p:nvSpPr>
          <p:cNvPr id="7" name="Content Placeholder 2"/>
          <p:cNvSpPr>
            <a:spLocks noGrp="1"/>
          </p:cNvSpPr>
          <p:nvPr>
            <p:ph idx="1" hasCustomPrompt="1"/>
          </p:nvPr>
        </p:nvSpPr>
        <p:spPr>
          <a:xfrm>
            <a:off x="4267200" y="2286000"/>
            <a:ext cx="2667000" cy="609600"/>
          </a:xfrm>
          <a:prstGeom prst="rect">
            <a:avLst/>
          </a:prstGeom>
        </p:spPr>
        <p:txBody>
          <a:bodyPr/>
          <a:lstStyle>
            <a:lvl3pPr marL="914400" indent="0">
              <a:buNone/>
              <a:defRPr>
                <a:solidFill>
                  <a:srgbClr val="002A5C"/>
                </a:solidFill>
                <a:latin typeface="Garamond" panose="02020404030301010803" pitchFamily="18" charset="0"/>
              </a:defRPr>
            </a:lvl3pPr>
          </a:lstStyle>
          <a:p>
            <a:pPr lvl="2"/>
            <a:r>
              <a:rPr lang="en-US" dirty="0" smtClean="0"/>
              <a:t>Date</a:t>
            </a:r>
            <a:endParaRPr lang="en-US" dirty="0"/>
          </a:p>
        </p:txBody>
      </p:sp>
    </p:spTree>
    <p:extLst>
      <p:ext uri="{BB962C8B-B14F-4D97-AF65-F5344CB8AC3E}">
        <p14:creationId xmlns:p14="http://schemas.microsoft.com/office/powerpoint/2010/main" val="4081066770"/>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6019800" y="1600201"/>
            <a:ext cx="2667000" cy="609600"/>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14667C-4996-4315-A2BE-1D78610D72E3}" type="datetime1">
              <a:rPr lang="en-US" smtClean="0">
                <a:solidFill>
                  <a:prstClr val="black">
                    <a:tint val="75000"/>
                  </a:prstClr>
                </a:solidFill>
              </a:rPr>
              <a:t>7/20/2017</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946E443F-2763-447E-A4F1-D1055C106B93}" type="slidenum">
              <a:rPr lang="en-US">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476621466"/>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9C405D2-72BB-447B-BF3B-41C05BCBF70F}" type="datetime1">
              <a:rPr lang="en-US" smtClean="0">
                <a:solidFill>
                  <a:prstClr val="black">
                    <a:tint val="75000"/>
                  </a:prstClr>
                </a:solidFill>
              </a:rPr>
              <a:t>7/20/2017</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946E443F-2763-447E-A4F1-D1055C106B93}" type="slidenum">
              <a:rPr lang="en-US">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736710055"/>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360CFF4-7604-4486-948B-3C43B1D6326A}" type="datetime1">
              <a:rPr lang="en-US" smtClean="0">
                <a:solidFill>
                  <a:prstClr val="black">
                    <a:tint val="75000"/>
                  </a:prstClr>
                </a:solidFill>
              </a:rPr>
              <a:t>7/20/2017</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946E443F-2763-447E-A4F1-D1055C106B93}" type="slidenum">
              <a:rPr lang="en-US">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918729464"/>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0B43506-1221-4DF8-9489-40995F377CD1}" type="datetime1">
              <a:rPr lang="en-US" smtClean="0">
                <a:solidFill>
                  <a:prstClr val="black">
                    <a:tint val="75000"/>
                  </a:prstClr>
                </a:solidFill>
              </a:rPr>
              <a:t>7/20/2017</a:t>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US" dirty="0">
              <a:solidFill>
                <a:prstClr val="black">
                  <a:tint val="75000"/>
                </a:prstClr>
              </a:solidFill>
            </a:endParaRPr>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946E443F-2763-447E-A4F1-D1055C106B93}" type="slidenum">
              <a:rPr lang="en-US">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96640749"/>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5A2BC96-AEC1-41FF-9338-4F2F40FF6E74}" type="datetime1">
              <a:rPr lang="en-US" smtClean="0">
                <a:solidFill>
                  <a:prstClr val="black">
                    <a:tint val="75000"/>
                  </a:prstClr>
                </a:solidFill>
              </a:rPr>
              <a:t>7/20/2017</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US" dirty="0">
              <a:solidFill>
                <a:prstClr val="black">
                  <a:tint val="75000"/>
                </a:prstClr>
              </a:solidFill>
            </a:endParaRPr>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946E443F-2763-447E-A4F1-D1055C106B93}" type="slidenum">
              <a:rPr lang="en-US">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966136581"/>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447E32-D5C8-49A3-BF57-068ADE47AB2F}" type="datetime1">
              <a:rPr lang="en-US" smtClean="0">
                <a:solidFill>
                  <a:prstClr val="black">
                    <a:tint val="75000"/>
                  </a:prstClr>
                </a:solidFill>
              </a:rPr>
              <a:t>7/20/2017</a:t>
            </a:fld>
            <a:endParaRPr lang="en-US"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US" dirty="0">
              <a:solidFill>
                <a:prstClr val="black">
                  <a:tint val="75000"/>
                </a:prstClr>
              </a:solidFill>
            </a:endParaRPr>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946E443F-2763-447E-A4F1-D1055C106B93}" type="slidenum">
              <a:rPr lang="en-US">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693764234"/>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98F5FCD-38FA-4599-A067-6FD0879405F2}" type="datetime1">
              <a:rPr lang="en-US" smtClean="0">
                <a:solidFill>
                  <a:prstClr val="black">
                    <a:tint val="75000"/>
                  </a:prstClr>
                </a:solidFill>
              </a:rPr>
              <a:t>7/20/2017</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946E443F-2763-447E-A4F1-D1055C106B93}" type="slidenum">
              <a:rPr lang="en-US">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509706827"/>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156E22C-F32A-4B96-B229-B9C87EAFE951}" type="datetime1">
              <a:rPr lang="en-US" smtClean="0">
                <a:solidFill>
                  <a:prstClr val="black">
                    <a:tint val="75000"/>
                  </a:prstClr>
                </a:solidFill>
              </a:rPr>
              <a:t>7/20/2017</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946E443F-2763-447E-A4F1-D1055C106B93}" type="slidenum">
              <a:rPr lang="en-US">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466579054"/>
      </p:ext>
    </p:extLst>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6019800" y="1600201"/>
            <a:ext cx="2667000" cy="609600"/>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AD91E00-F1CB-4AA2-B8E9-48F3BB981827}" type="datetime1">
              <a:rPr lang="en-US" smtClean="0">
                <a:solidFill>
                  <a:prstClr val="black">
                    <a:tint val="75000"/>
                  </a:prstClr>
                </a:solidFill>
              </a:rPr>
              <a:t>7/20/2017</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946E443F-2763-447E-A4F1-D1055C106B93}" type="slidenum">
              <a:rPr lang="en-US">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879919786"/>
      </p:ext>
    </p:extLst>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664825-753A-4DA7-8424-866A89FB01C7}" type="datetime1">
              <a:rPr lang="en-US" smtClean="0">
                <a:solidFill>
                  <a:prstClr val="black">
                    <a:tint val="75000"/>
                  </a:prstClr>
                </a:solidFill>
              </a:rPr>
              <a:t>7/20/2017</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946E443F-2763-447E-A4F1-D1055C106B93}" type="slidenum">
              <a:rPr lang="en-US">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565752826"/>
      </p:ext>
    </p:extLst>
  </p:cSld>
  <p:clrMapOvr>
    <a:masterClrMapping/>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8600" y="152400"/>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228600" y="1752600"/>
            <a:ext cx="6400800" cy="1752600"/>
          </a:xfrm>
        </p:spPr>
        <p:txBody>
          <a:bodyPr/>
          <a:lstStyle>
            <a:lvl1pPr marL="0" indent="0" algn="ctr">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4" name="Date Placeholder 3"/>
          <p:cNvSpPr>
            <a:spLocks noGrp="1"/>
          </p:cNvSpPr>
          <p:nvPr>
            <p:ph type="dt" sz="half" idx="10"/>
          </p:nvPr>
        </p:nvSpPr>
        <p:spPr>
          <a:xfrm>
            <a:off x="457200" y="6356350"/>
            <a:ext cx="2133600" cy="365125"/>
          </a:xfrm>
          <a:prstGeom prst="rect">
            <a:avLst/>
          </a:prstGeom>
        </p:spPr>
        <p:txBody>
          <a:bodyPr/>
          <a:lstStyle/>
          <a:p>
            <a:endParaRPr lang="en-US" dirty="0">
              <a:solidFill>
                <a:prstClr val="black"/>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dirty="0">
              <a:solidFill>
                <a:prstClr val="black"/>
              </a:solidFill>
            </a:endParaRPr>
          </a:p>
        </p:txBody>
      </p:sp>
      <p:sp>
        <p:nvSpPr>
          <p:cNvPr id="6" name="Slide Number Placeholder 5"/>
          <p:cNvSpPr>
            <a:spLocks noGrp="1"/>
          </p:cNvSpPr>
          <p:nvPr>
            <p:ph type="sldNum" sz="quarter" idx="12"/>
          </p:nvPr>
        </p:nvSpPr>
        <p:spPr>
          <a:xfrm>
            <a:off x="6553200" y="6492875"/>
            <a:ext cx="2133600" cy="365125"/>
          </a:xfrm>
          <a:prstGeom prst="rect">
            <a:avLst/>
          </a:prstGeom>
        </p:spPr>
        <p:txBody>
          <a:bodyPr/>
          <a:lstStyle/>
          <a:p>
            <a:fld id="{757B982C-9512-49DA-A8A7-8138CD0FFB05}" type="slidenum">
              <a:rPr lang="en-US" smtClean="0">
                <a:solidFill>
                  <a:prstClr val="black"/>
                </a:solidFill>
              </a:rPr>
              <a:pPr/>
              <a:t>‹#›</a:t>
            </a:fld>
            <a:endParaRPr lang="en-US" dirty="0">
              <a:solidFill>
                <a:prstClr val="black"/>
              </a:solidFill>
            </a:endParaRPr>
          </a:p>
        </p:txBody>
      </p:sp>
    </p:spTree>
    <p:extLst>
      <p:ext uri="{BB962C8B-B14F-4D97-AF65-F5344CB8AC3E}">
        <p14:creationId xmlns:p14="http://schemas.microsoft.com/office/powerpoint/2010/main" val="4055100808"/>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04800" y="152400"/>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304800" y="1371600"/>
            <a:ext cx="8229600" cy="4525963"/>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a:xfrm>
            <a:off x="457200" y="6356350"/>
            <a:ext cx="2133600" cy="365125"/>
          </a:xfrm>
          <a:prstGeom prst="rect">
            <a:avLst/>
          </a:prstGeom>
        </p:spPr>
        <p:txBody>
          <a:bodyPr/>
          <a:lstStyle/>
          <a:p>
            <a:endParaRPr lang="en-US" dirty="0">
              <a:solidFill>
                <a:prstClr val="black"/>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dirty="0">
              <a:solidFill>
                <a:prstClr val="black"/>
              </a:solidFill>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757B982C-9512-49DA-A8A7-8138CD0FFB05}" type="slidenum">
              <a:rPr lang="en-US" smtClean="0">
                <a:solidFill>
                  <a:prstClr val="black"/>
                </a:solidFill>
              </a:rPr>
              <a:pPr/>
              <a:t>‹#›</a:t>
            </a:fld>
            <a:endParaRPr lang="en-US" dirty="0">
              <a:solidFill>
                <a:prstClr val="black"/>
              </a:solidFill>
            </a:endParaRPr>
          </a:p>
        </p:txBody>
      </p:sp>
    </p:spTree>
    <p:extLst>
      <p:ext uri="{BB962C8B-B14F-4D97-AF65-F5344CB8AC3E}">
        <p14:creationId xmlns:p14="http://schemas.microsoft.com/office/powerpoint/2010/main" val="320788302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endParaRPr lang="en-US" dirty="0">
              <a:solidFill>
                <a:prstClr val="black"/>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dirty="0">
              <a:solidFill>
                <a:prstClr val="black"/>
              </a:solidFill>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757B982C-9512-49DA-A8A7-8138CD0FFB05}" type="slidenum">
              <a:rPr lang="en-US" smtClean="0">
                <a:solidFill>
                  <a:prstClr val="black"/>
                </a:solidFill>
              </a:rPr>
              <a:pPr/>
              <a:t>‹#›</a:t>
            </a:fld>
            <a:endParaRPr lang="en-US" dirty="0">
              <a:solidFill>
                <a:prstClr val="black"/>
              </a:solidFill>
            </a:endParaRPr>
          </a:p>
        </p:txBody>
      </p:sp>
    </p:spTree>
    <p:extLst>
      <p:ext uri="{BB962C8B-B14F-4D97-AF65-F5344CB8AC3E}">
        <p14:creationId xmlns:p14="http://schemas.microsoft.com/office/powerpoint/2010/main" val="127577376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356350"/>
            <a:ext cx="2133600" cy="365125"/>
          </a:xfrm>
          <a:prstGeom prst="rect">
            <a:avLst/>
          </a:prstGeom>
        </p:spPr>
        <p:txBody>
          <a:bodyPr/>
          <a:lstStyle/>
          <a:p>
            <a:endParaRPr lang="en-US" dirty="0">
              <a:solidFill>
                <a:prstClr val="black"/>
              </a:solidFill>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dirty="0">
              <a:solidFill>
                <a:prstClr val="black"/>
              </a:solidFill>
            </a:endParaRPr>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757B982C-9512-49DA-A8A7-8138CD0FFB05}" type="slidenum">
              <a:rPr lang="en-US" smtClean="0">
                <a:solidFill>
                  <a:prstClr val="black"/>
                </a:solidFill>
              </a:rPr>
              <a:pPr/>
              <a:t>‹#›</a:t>
            </a:fld>
            <a:endParaRPr lang="en-US" dirty="0">
              <a:solidFill>
                <a:prstClr val="black"/>
              </a:solidFill>
            </a:endParaRPr>
          </a:p>
        </p:txBody>
      </p:sp>
    </p:spTree>
    <p:extLst>
      <p:ext uri="{BB962C8B-B14F-4D97-AF65-F5344CB8AC3E}">
        <p14:creationId xmlns:p14="http://schemas.microsoft.com/office/powerpoint/2010/main" val="2788417514"/>
      </p:ext>
    </p:extLst>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a:lstStyle/>
          <a:p>
            <a:endParaRPr lang="en-US" dirty="0">
              <a:solidFill>
                <a:prstClr val="black"/>
              </a:solidFill>
            </a:endParaRPr>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US" dirty="0">
              <a:solidFill>
                <a:prstClr val="black"/>
              </a:solidFill>
            </a:endParaRPr>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757B982C-9512-49DA-A8A7-8138CD0FFB05}" type="slidenum">
              <a:rPr lang="en-US" smtClean="0">
                <a:solidFill>
                  <a:prstClr val="black"/>
                </a:solidFill>
              </a:rPr>
              <a:pPr/>
              <a:t>‹#›</a:t>
            </a:fld>
            <a:endParaRPr lang="en-US" dirty="0">
              <a:solidFill>
                <a:prstClr val="black"/>
              </a:solidFill>
            </a:endParaRPr>
          </a:p>
        </p:txBody>
      </p:sp>
    </p:spTree>
    <p:extLst>
      <p:ext uri="{BB962C8B-B14F-4D97-AF65-F5344CB8AC3E}">
        <p14:creationId xmlns:p14="http://schemas.microsoft.com/office/powerpoint/2010/main" val="3733898430"/>
      </p:ext>
    </p:extLst>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56350"/>
            <a:ext cx="2133600" cy="365125"/>
          </a:xfrm>
          <a:prstGeom prst="rect">
            <a:avLst/>
          </a:prstGeom>
        </p:spPr>
        <p:txBody>
          <a:bodyPr/>
          <a:lstStyle/>
          <a:p>
            <a:endParaRPr lang="en-US" dirty="0">
              <a:solidFill>
                <a:prstClr val="black"/>
              </a:solidFill>
            </a:endParaRPr>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US" dirty="0">
              <a:solidFill>
                <a:prstClr val="black"/>
              </a:solidFill>
            </a:endParaRPr>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757B982C-9512-49DA-A8A7-8138CD0FFB05}" type="slidenum">
              <a:rPr lang="en-US" smtClean="0">
                <a:solidFill>
                  <a:prstClr val="black"/>
                </a:solidFill>
              </a:rPr>
              <a:pPr/>
              <a:t>‹#›</a:t>
            </a:fld>
            <a:endParaRPr lang="en-US" dirty="0">
              <a:solidFill>
                <a:prstClr val="black"/>
              </a:solidFill>
            </a:endParaRPr>
          </a:p>
        </p:txBody>
      </p:sp>
    </p:spTree>
    <p:extLst>
      <p:ext uri="{BB962C8B-B14F-4D97-AF65-F5344CB8AC3E}">
        <p14:creationId xmlns:p14="http://schemas.microsoft.com/office/powerpoint/2010/main" val="3863920024"/>
      </p:ext>
    </p:extLst>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endParaRPr lang="en-US" dirty="0">
              <a:solidFill>
                <a:prstClr val="black"/>
              </a:solidFill>
            </a:endParaRPr>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US" dirty="0">
              <a:solidFill>
                <a:prstClr val="black"/>
              </a:solidFill>
            </a:endParaRPr>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757B982C-9512-49DA-A8A7-8138CD0FFB05}" type="slidenum">
              <a:rPr lang="en-US" smtClean="0">
                <a:solidFill>
                  <a:prstClr val="black"/>
                </a:solidFill>
              </a:rPr>
              <a:pPr/>
              <a:t>‹#›</a:t>
            </a:fld>
            <a:endParaRPr lang="en-US" dirty="0">
              <a:solidFill>
                <a:prstClr val="black"/>
              </a:solidFill>
            </a:endParaRPr>
          </a:p>
        </p:txBody>
      </p:sp>
    </p:spTree>
    <p:extLst>
      <p:ext uri="{BB962C8B-B14F-4D97-AF65-F5344CB8AC3E}">
        <p14:creationId xmlns:p14="http://schemas.microsoft.com/office/powerpoint/2010/main" val="2095759229"/>
      </p:ext>
    </p:extLst>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endParaRPr lang="en-US" dirty="0">
              <a:solidFill>
                <a:prstClr val="black"/>
              </a:solidFill>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dirty="0">
              <a:solidFill>
                <a:prstClr val="black"/>
              </a:solidFill>
            </a:endParaRPr>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757B982C-9512-49DA-A8A7-8138CD0FFB05}" type="slidenum">
              <a:rPr lang="en-US" smtClean="0">
                <a:solidFill>
                  <a:prstClr val="black"/>
                </a:solidFill>
              </a:rPr>
              <a:pPr/>
              <a:t>‹#›</a:t>
            </a:fld>
            <a:endParaRPr lang="en-US" dirty="0">
              <a:solidFill>
                <a:prstClr val="black"/>
              </a:solidFill>
            </a:endParaRPr>
          </a:p>
        </p:txBody>
      </p:sp>
    </p:spTree>
    <p:extLst>
      <p:ext uri="{BB962C8B-B14F-4D97-AF65-F5344CB8AC3E}">
        <p14:creationId xmlns:p14="http://schemas.microsoft.com/office/powerpoint/2010/main" val="3853649956"/>
      </p:ext>
    </p:extLst>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endParaRPr lang="en-US" dirty="0">
              <a:solidFill>
                <a:prstClr val="black"/>
              </a:solidFill>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dirty="0">
              <a:solidFill>
                <a:prstClr val="black"/>
              </a:solidFill>
            </a:endParaRPr>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757B982C-9512-49DA-A8A7-8138CD0FFB05}" type="slidenum">
              <a:rPr lang="en-US" smtClean="0">
                <a:solidFill>
                  <a:prstClr val="black"/>
                </a:solidFill>
              </a:rPr>
              <a:pPr/>
              <a:t>‹#›</a:t>
            </a:fld>
            <a:endParaRPr lang="en-US" dirty="0">
              <a:solidFill>
                <a:prstClr val="black"/>
              </a:solidFill>
            </a:endParaRPr>
          </a:p>
        </p:txBody>
      </p:sp>
    </p:spTree>
    <p:extLst>
      <p:ext uri="{BB962C8B-B14F-4D97-AF65-F5344CB8AC3E}">
        <p14:creationId xmlns:p14="http://schemas.microsoft.com/office/powerpoint/2010/main" val="3331350172"/>
      </p:ext>
    </p:extLst>
  </p:cSld>
  <p:clrMapOvr>
    <a:masterClrMapping/>
  </p:clrMapOvr>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endParaRPr lang="en-US" dirty="0">
              <a:solidFill>
                <a:prstClr val="black"/>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dirty="0">
              <a:solidFill>
                <a:prstClr val="black"/>
              </a:solidFill>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757B982C-9512-49DA-A8A7-8138CD0FFB05}" type="slidenum">
              <a:rPr lang="en-US" smtClean="0">
                <a:solidFill>
                  <a:prstClr val="black"/>
                </a:solidFill>
              </a:rPr>
              <a:pPr/>
              <a:t>‹#›</a:t>
            </a:fld>
            <a:endParaRPr lang="en-US" dirty="0">
              <a:solidFill>
                <a:prstClr val="black"/>
              </a:solidFill>
            </a:endParaRPr>
          </a:p>
        </p:txBody>
      </p:sp>
    </p:spTree>
    <p:extLst>
      <p:ext uri="{BB962C8B-B14F-4D97-AF65-F5344CB8AC3E}">
        <p14:creationId xmlns:p14="http://schemas.microsoft.com/office/powerpoint/2010/main" val="4149783077"/>
      </p:ext>
    </p:extLst>
  </p:cSld>
  <p:clrMapOvr>
    <a:masterClrMapping/>
  </p:clrMapOvr>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endParaRPr lang="en-US" dirty="0">
              <a:solidFill>
                <a:prstClr val="black"/>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dirty="0">
              <a:solidFill>
                <a:prstClr val="black"/>
              </a:solidFill>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757B982C-9512-49DA-A8A7-8138CD0FFB05}" type="slidenum">
              <a:rPr lang="en-US" smtClean="0">
                <a:solidFill>
                  <a:prstClr val="black"/>
                </a:solidFill>
              </a:rPr>
              <a:pPr/>
              <a:t>‹#›</a:t>
            </a:fld>
            <a:endParaRPr lang="en-US" dirty="0">
              <a:solidFill>
                <a:prstClr val="black"/>
              </a:solidFill>
            </a:endParaRPr>
          </a:p>
        </p:txBody>
      </p:sp>
    </p:spTree>
    <p:extLst>
      <p:ext uri="{BB962C8B-B14F-4D97-AF65-F5344CB8AC3E}">
        <p14:creationId xmlns:p14="http://schemas.microsoft.com/office/powerpoint/2010/main" val="35479160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4.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3.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5.jpe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image" Target="../media/image3.png"/><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grpSp>
        <p:nvGrpSpPr>
          <p:cNvPr id="7" name="Group 6"/>
          <p:cNvGrpSpPr/>
          <p:nvPr userDrawn="1"/>
        </p:nvGrpSpPr>
        <p:grpSpPr>
          <a:xfrm>
            <a:off x="762000" y="6458712"/>
            <a:ext cx="8246808" cy="356366"/>
            <a:chOff x="762000" y="6458712"/>
            <a:chExt cx="8246808" cy="356366"/>
          </a:xfrm>
        </p:grpSpPr>
        <p:sp>
          <p:nvSpPr>
            <p:cNvPr id="8" name="Rectangle 7"/>
            <p:cNvSpPr/>
            <p:nvPr userDrawn="1"/>
          </p:nvSpPr>
          <p:spPr>
            <a:xfrm>
              <a:off x="762000" y="6458712"/>
              <a:ext cx="8229600" cy="18288"/>
            </a:xfrm>
            <a:prstGeom prst="rect">
              <a:avLst/>
            </a:prstGeom>
            <a:gradFill flip="none" rotWithShape="1">
              <a:gsLst>
                <a:gs pos="0">
                  <a:srgbClr val="B7C3D1"/>
                </a:gs>
                <a:gs pos="26000">
                  <a:srgbClr val="395084"/>
                </a:gs>
                <a:gs pos="35000">
                  <a:srgbClr val="435A8D"/>
                </a:gs>
                <a:gs pos="48000">
                  <a:srgbClr val="5A6388"/>
                </a:gs>
                <a:gs pos="67000">
                  <a:srgbClr val="002A5C"/>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1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165648" y="6477000"/>
              <a:ext cx="843160" cy="338078"/>
            </a:xfrm>
            <a:prstGeom prst="rect">
              <a:avLst/>
            </a:prstGeom>
          </p:spPr>
        </p:pic>
      </p:grpSp>
      <p:pic>
        <p:nvPicPr>
          <p:cNvPr id="20" name="Picture 19"/>
          <p:cNvPicPr>
            <a:picLocks noChangeAspect="1"/>
          </p:cNvPicPr>
          <p:nvPr userDrawn="1"/>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10012" b="17132"/>
          <a:stretch/>
        </p:blipFill>
        <p:spPr>
          <a:xfrm>
            <a:off x="76200" y="6110748"/>
            <a:ext cx="761999" cy="671052"/>
          </a:xfrm>
          <a:prstGeom prst="rect">
            <a:avLst/>
          </a:prstGeom>
        </p:spPr>
      </p:pic>
      <p:pic>
        <p:nvPicPr>
          <p:cNvPr id="2050" name="Picture 2"/>
          <p:cNvPicPr>
            <a:picLocks noChangeAspect="1" noChangeArrowheads="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7340259" y="0"/>
            <a:ext cx="1803741" cy="22031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9"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10" name="TextBox 9"/>
          <p:cNvSpPr txBox="1"/>
          <p:nvPr userDrawn="1"/>
        </p:nvSpPr>
        <p:spPr>
          <a:xfrm>
            <a:off x="6922588" y="6411750"/>
            <a:ext cx="1405171" cy="253916"/>
          </a:xfrm>
          <a:prstGeom prst="rect">
            <a:avLst/>
          </a:prstGeom>
          <a:noFill/>
        </p:spPr>
        <p:txBody>
          <a:bodyPr wrap="square" rtlCol="0">
            <a:spAutoFit/>
          </a:bodyPr>
          <a:lstStyle/>
          <a:p>
            <a:pPr algn="r"/>
            <a:r>
              <a:rPr lang="en-US" sz="1050" dirty="0" smtClean="0">
                <a:solidFill>
                  <a:srgbClr val="002A5C"/>
                </a:solidFill>
                <a:cs typeface="Arial" panose="020B0604020202020204" pitchFamily="34" charset="0"/>
              </a:rPr>
              <a:t>ADMINISTERED BY</a:t>
            </a:r>
            <a:endParaRPr lang="en-US" sz="1050" dirty="0">
              <a:solidFill>
                <a:srgbClr val="002A5C"/>
              </a:solidFill>
              <a:cs typeface="Arial" panose="020B0604020202020204" pitchFamily="34" charset="0"/>
            </a:endParaRPr>
          </a:p>
        </p:txBody>
      </p:sp>
    </p:spTree>
    <p:extLst>
      <p:ext uri="{BB962C8B-B14F-4D97-AF65-F5344CB8AC3E}">
        <p14:creationId xmlns:p14="http://schemas.microsoft.com/office/powerpoint/2010/main" val="142318045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ctr" defTabSz="914400" rtl="0" eaLnBrk="1" latinLnBrk="0" hangingPunct="1">
        <a:spcBef>
          <a:spcPct val="0"/>
        </a:spcBef>
        <a:buNone/>
        <a:defRPr sz="4400" b="1" kern="1200" spc="-90" baseline="0">
          <a:solidFill>
            <a:srgbClr val="002A5C"/>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F979C85-A7A9-4CD1-AA43-F70850A4E0B9}" type="datetime1">
              <a:rPr lang="en-US" smtClean="0">
                <a:solidFill>
                  <a:prstClr val="black">
                    <a:tint val="75000"/>
                  </a:prstClr>
                </a:solidFill>
              </a:rPr>
              <a:t>7/20/2017</a:t>
            </a:fld>
            <a:endParaRPr lang="en-US" dirty="0">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solidFill>
                <a:prstClr val="black">
                  <a:tint val="75000"/>
                </a:prstClr>
              </a:solidFill>
            </a:endParaRPr>
          </a:p>
        </p:txBody>
      </p:sp>
      <p:pic>
        <p:nvPicPr>
          <p:cNvPr id="7" name="Picture 6"/>
          <p:cNvPicPr>
            <a:picLocks noChangeAspect="1"/>
          </p:cNvPicPr>
          <p:nvPr userDrawn="1"/>
        </p:nvPicPr>
        <p:blipFill>
          <a:blip r:embed="rId1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6200" y="4495800"/>
            <a:ext cx="1976494" cy="2389063"/>
          </a:xfrm>
          <a:prstGeom prst="rect">
            <a:avLst/>
          </a:prstGeom>
        </p:spPr>
      </p:pic>
      <p:sp>
        <p:nvSpPr>
          <p:cNvPr id="8" name="Rectangle 7"/>
          <p:cNvSpPr/>
          <p:nvPr userDrawn="1"/>
        </p:nvSpPr>
        <p:spPr>
          <a:xfrm rot="10800000" flipH="1">
            <a:off x="1584960" y="6434610"/>
            <a:ext cx="7406640" cy="27432"/>
          </a:xfrm>
          <a:prstGeom prst="rect">
            <a:avLst/>
          </a:prstGeom>
          <a:gradFill flip="none" rotWithShape="1">
            <a:gsLst>
              <a:gs pos="26000">
                <a:srgbClr val="395084"/>
              </a:gs>
              <a:gs pos="0">
                <a:srgbClr val="426195">
                  <a:alpha val="60000"/>
                </a:srgbClr>
              </a:gs>
              <a:gs pos="35000">
                <a:srgbClr val="435A8D"/>
              </a:gs>
              <a:gs pos="48000">
                <a:srgbClr val="5A6388"/>
              </a:gs>
              <a:gs pos="67000">
                <a:srgbClr val="002A5C"/>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p:nvPr userDrawn="1"/>
        </p:nvSpPr>
        <p:spPr>
          <a:xfrm>
            <a:off x="6781800" y="6411750"/>
            <a:ext cx="1405171" cy="253916"/>
          </a:xfrm>
          <a:prstGeom prst="rect">
            <a:avLst/>
          </a:prstGeom>
          <a:noFill/>
        </p:spPr>
        <p:txBody>
          <a:bodyPr wrap="square" rtlCol="0">
            <a:spAutoFit/>
          </a:bodyPr>
          <a:lstStyle/>
          <a:p>
            <a:pPr algn="r"/>
            <a:r>
              <a:rPr lang="en-US" sz="1050" dirty="0" smtClean="0">
                <a:solidFill>
                  <a:srgbClr val="002A5C"/>
                </a:solidFill>
                <a:cs typeface="Arial" panose="020B0604020202020204" pitchFamily="34" charset="0"/>
              </a:rPr>
              <a:t>ADMINISTERED BY</a:t>
            </a:r>
            <a:endParaRPr lang="en-US" sz="1050" dirty="0">
              <a:solidFill>
                <a:srgbClr val="002A5C"/>
              </a:solidFill>
              <a:cs typeface="Arial" panose="020B0604020202020204" pitchFamily="34" charset="0"/>
            </a:endParaRPr>
          </a:p>
        </p:txBody>
      </p:sp>
      <p:pic>
        <p:nvPicPr>
          <p:cNvPr id="10" name="Picture 9"/>
          <p:cNvPicPr>
            <a:picLocks noChangeAspect="1"/>
          </p:cNvPicPr>
          <p:nvPr userDrawn="1"/>
        </p:nvPicPr>
        <p:blipFill>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034511" y="6443936"/>
            <a:ext cx="957089" cy="382329"/>
          </a:xfrm>
          <a:prstGeom prst="rect">
            <a:avLst/>
          </a:prstGeom>
        </p:spPr>
      </p:pic>
      <p:pic>
        <p:nvPicPr>
          <p:cNvPr id="1026" name="Picture 2"/>
          <p:cNvPicPr>
            <a:picLocks noChangeAspect="1" noChangeArrowheads="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5143500" y="0"/>
            <a:ext cx="4000500" cy="4886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Placeholder 1"/>
          <p:cNvSpPr>
            <a:spLocks noGrp="1"/>
          </p:cNvSpPr>
          <p:nvPr>
            <p:ph type="title"/>
          </p:nvPr>
        </p:nvSpPr>
        <p:spPr>
          <a:xfrm>
            <a:off x="990600" y="838200"/>
            <a:ext cx="4876800" cy="1143000"/>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Tree>
    <p:extLst>
      <p:ext uri="{BB962C8B-B14F-4D97-AF65-F5344CB8AC3E}">
        <p14:creationId xmlns:p14="http://schemas.microsoft.com/office/powerpoint/2010/main" val="860787584"/>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iming>
    <p:tnLst>
      <p:par>
        <p:cTn id="1" dur="indefinite" restart="never" nodeType="tmRoot"/>
      </p:par>
    </p:tnLst>
  </p:timing>
  <p:hf hdr="0" ftr="0" dt="0"/>
  <p:txStyles>
    <p:titleStyle>
      <a:lvl1pPr algn="ctr" defTabSz="914400" rtl="0" eaLnBrk="1" latinLnBrk="0" hangingPunct="1">
        <a:spcBef>
          <a:spcPct val="0"/>
        </a:spcBef>
        <a:buNone/>
        <a:defRPr sz="4400" b="1" kern="1200" spc="-100" baseline="0">
          <a:solidFill>
            <a:srgbClr val="002A5C"/>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grpSp>
        <p:nvGrpSpPr>
          <p:cNvPr id="7" name="Group 6"/>
          <p:cNvGrpSpPr/>
          <p:nvPr userDrawn="1"/>
        </p:nvGrpSpPr>
        <p:grpSpPr>
          <a:xfrm>
            <a:off x="762000" y="6458712"/>
            <a:ext cx="8246808" cy="356366"/>
            <a:chOff x="762000" y="6458712"/>
            <a:chExt cx="8246808" cy="356366"/>
          </a:xfrm>
        </p:grpSpPr>
        <p:sp>
          <p:nvSpPr>
            <p:cNvPr id="8" name="Rectangle 7"/>
            <p:cNvSpPr/>
            <p:nvPr userDrawn="1"/>
          </p:nvSpPr>
          <p:spPr>
            <a:xfrm>
              <a:off x="762000" y="6458712"/>
              <a:ext cx="8229600" cy="18288"/>
            </a:xfrm>
            <a:prstGeom prst="rect">
              <a:avLst/>
            </a:prstGeom>
            <a:gradFill flip="none" rotWithShape="1">
              <a:gsLst>
                <a:gs pos="0">
                  <a:srgbClr val="B7C3D1"/>
                </a:gs>
                <a:gs pos="26000">
                  <a:srgbClr val="395084"/>
                </a:gs>
                <a:gs pos="35000">
                  <a:srgbClr val="435A8D"/>
                </a:gs>
                <a:gs pos="48000">
                  <a:srgbClr val="5A6388"/>
                </a:gs>
                <a:gs pos="67000">
                  <a:srgbClr val="002A5C"/>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pic>
          <p:nvPicPr>
            <p:cNvPr id="13" name="Picture 12"/>
            <p:cNvPicPr>
              <a:picLocks noChangeAspect="1"/>
            </p:cNvPicPr>
            <p:nvPr/>
          </p:nvPicPr>
          <p:blipFill>
            <a:blip r:embed="rId1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165648" y="6477000"/>
              <a:ext cx="843160" cy="338078"/>
            </a:xfrm>
            <a:prstGeom prst="rect">
              <a:avLst/>
            </a:prstGeom>
          </p:spPr>
        </p:pic>
      </p:grpSp>
      <p:pic>
        <p:nvPicPr>
          <p:cNvPr id="20" name="Picture 19"/>
          <p:cNvPicPr>
            <a:picLocks noChangeAspect="1"/>
          </p:cNvPicPr>
          <p:nvPr userDrawn="1"/>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10012" b="17132"/>
          <a:stretch/>
        </p:blipFill>
        <p:spPr>
          <a:xfrm>
            <a:off x="76200" y="6110748"/>
            <a:ext cx="761999" cy="671052"/>
          </a:xfrm>
          <a:prstGeom prst="rect">
            <a:avLst/>
          </a:prstGeom>
        </p:spPr>
      </p:pic>
      <p:pic>
        <p:nvPicPr>
          <p:cNvPr id="2050" name="Picture 2"/>
          <p:cNvPicPr>
            <a:picLocks noChangeAspect="1" noChangeArrowheads="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7340259" y="0"/>
            <a:ext cx="1803741" cy="22031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9"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10" name="TextBox 9"/>
          <p:cNvSpPr txBox="1"/>
          <p:nvPr userDrawn="1"/>
        </p:nvSpPr>
        <p:spPr>
          <a:xfrm>
            <a:off x="6922588" y="6411750"/>
            <a:ext cx="1405171" cy="253916"/>
          </a:xfrm>
          <a:prstGeom prst="rect">
            <a:avLst/>
          </a:prstGeom>
          <a:noFill/>
        </p:spPr>
        <p:txBody>
          <a:bodyPr wrap="square" rtlCol="0">
            <a:spAutoFit/>
          </a:bodyPr>
          <a:lstStyle/>
          <a:p>
            <a:pPr algn="r"/>
            <a:r>
              <a:rPr lang="en-US" sz="1050" dirty="0" smtClean="0">
                <a:solidFill>
                  <a:srgbClr val="002A5C"/>
                </a:solidFill>
                <a:cs typeface="Arial" panose="020B0604020202020204" pitchFamily="34" charset="0"/>
              </a:rPr>
              <a:t>ADMINISTERED BY</a:t>
            </a:r>
            <a:endParaRPr lang="en-US" sz="1050" dirty="0">
              <a:solidFill>
                <a:srgbClr val="002A5C"/>
              </a:solidFill>
              <a:cs typeface="Arial" panose="020B0604020202020204" pitchFamily="34" charset="0"/>
            </a:endParaRPr>
          </a:p>
        </p:txBody>
      </p:sp>
    </p:spTree>
    <p:extLst>
      <p:ext uri="{BB962C8B-B14F-4D97-AF65-F5344CB8AC3E}">
        <p14:creationId xmlns:p14="http://schemas.microsoft.com/office/powerpoint/2010/main" val="100017929"/>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hf hdr="0" ftr="0" dt="0"/>
  <p:txStyles>
    <p:titleStyle>
      <a:lvl1pPr algn="ctr" defTabSz="914400" rtl="0" eaLnBrk="1" latinLnBrk="0" hangingPunct="1">
        <a:spcBef>
          <a:spcPct val="0"/>
        </a:spcBef>
        <a:buNone/>
        <a:defRPr sz="4400" b="1" kern="1200" spc="-90" baseline="0">
          <a:solidFill>
            <a:srgbClr val="002A5C"/>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hyperlink" Target="http://www.apcdshowcase.org/search/node/arkansas"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achiapcd.atlassian.net/servicedesk/customer/portals" TargetMode="External"/><Relationship Id="rId2" Type="http://schemas.openxmlformats.org/officeDocument/2006/relationships/hyperlink" Target="mailto:support@achiapcd.atlassian.net"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170712%20Control%20Count%20working%20document.docx" TargetMode="External"/><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457200" y="762000"/>
            <a:ext cx="7620000" cy="3429000"/>
          </a:xfrm>
        </p:spPr>
        <p:txBody>
          <a:bodyPr>
            <a:noAutofit/>
          </a:bodyPr>
          <a:lstStyle/>
          <a:p>
            <a:pPr algn="l">
              <a:spcBef>
                <a:spcPts val="600"/>
              </a:spcBef>
              <a:spcAft>
                <a:spcPts val="600"/>
              </a:spcAft>
            </a:pPr>
            <a:r>
              <a:rPr lang="en-US" dirty="0" smtClean="0">
                <a:solidFill>
                  <a:srgbClr val="002A5C"/>
                </a:solidFill>
              </a:rPr>
              <a:t>Summer 2017 </a:t>
            </a:r>
            <a:br>
              <a:rPr lang="en-US" dirty="0" smtClean="0">
                <a:solidFill>
                  <a:srgbClr val="002A5C"/>
                </a:solidFill>
              </a:rPr>
            </a:br>
            <a:r>
              <a:rPr lang="en-US" dirty="0" smtClean="0">
                <a:solidFill>
                  <a:srgbClr val="002A5C"/>
                </a:solidFill>
              </a:rPr>
              <a:t>Submitting Entity Workgroup </a:t>
            </a:r>
            <a:br>
              <a:rPr lang="en-US" dirty="0" smtClean="0">
                <a:solidFill>
                  <a:srgbClr val="002A5C"/>
                </a:solidFill>
              </a:rPr>
            </a:br>
            <a:endParaRPr lang="en-US" sz="3200" i="1" dirty="0">
              <a:solidFill>
                <a:srgbClr val="002A5C"/>
              </a:solidFill>
            </a:endParaRPr>
          </a:p>
        </p:txBody>
      </p:sp>
      <p:sp>
        <p:nvSpPr>
          <p:cNvPr id="5" name="Content Placeholder 4"/>
          <p:cNvSpPr>
            <a:spLocks noGrp="1"/>
          </p:cNvSpPr>
          <p:nvPr>
            <p:ph idx="1"/>
          </p:nvPr>
        </p:nvSpPr>
        <p:spPr>
          <a:xfrm>
            <a:off x="6019800" y="4800600"/>
            <a:ext cx="2819400" cy="1524000"/>
          </a:xfrm>
        </p:spPr>
        <p:txBody>
          <a:bodyPr/>
          <a:lstStyle/>
          <a:p>
            <a:pPr marL="0" indent="0" algn="r">
              <a:buNone/>
            </a:pPr>
            <a:endParaRPr lang="en-US" sz="2800" dirty="0" smtClean="0">
              <a:solidFill>
                <a:srgbClr val="002A5C"/>
              </a:solidFill>
              <a:latin typeface="Arial" panose="020B0604020202020204" pitchFamily="34" charset="0"/>
              <a:cs typeface="Arial" panose="020B0604020202020204" pitchFamily="34" charset="0"/>
            </a:endParaRPr>
          </a:p>
          <a:p>
            <a:pPr marL="0" indent="0" algn="r">
              <a:buNone/>
            </a:pPr>
            <a:r>
              <a:rPr lang="en-US" sz="2800" dirty="0" smtClean="0">
                <a:solidFill>
                  <a:srgbClr val="002A5C"/>
                </a:solidFill>
                <a:latin typeface="Arial" panose="020B0604020202020204" pitchFamily="34" charset="0"/>
                <a:cs typeface="Arial" panose="020B0604020202020204" pitchFamily="34" charset="0"/>
              </a:rPr>
              <a:t>July 20, 2017</a:t>
            </a:r>
            <a:endParaRPr lang="en-US" sz="2800" dirty="0"/>
          </a:p>
        </p:txBody>
      </p:sp>
    </p:spTree>
    <p:extLst>
      <p:ext uri="{BB962C8B-B14F-4D97-AF65-F5344CB8AC3E}">
        <p14:creationId xmlns:p14="http://schemas.microsoft.com/office/powerpoint/2010/main" val="421264952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990600"/>
            <a:ext cx="8382000" cy="5105400"/>
          </a:xfrm>
        </p:spPr>
        <p:txBody>
          <a:bodyPr>
            <a:normAutofit/>
          </a:bodyPr>
          <a:lstStyle/>
          <a:p>
            <a:pPr marL="571500" indent="-457200" eaLnBrk="0" fontAlgn="base" hangingPunct="0">
              <a:spcBef>
                <a:spcPts val="600"/>
              </a:spcBef>
              <a:spcAft>
                <a:spcPct val="0"/>
              </a:spcAft>
              <a:defRPr/>
            </a:pPr>
            <a:r>
              <a:rPr lang="en-US" b="1" dirty="0" smtClean="0">
                <a:solidFill>
                  <a:srgbClr val="002A5C"/>
                </a:solidFill>
              </a:rPr>
              <a:t>Welcome and Introductions</a:t>
            </a:r>
          </a:p>
          <a:p>
            <a:pPr marL="571500" indent="-457200" eaLnBrk="0" fontAlgn="base" hangingPunct="0">
              <a:spcBef>
                <a:spcPts val="600"/>
              </a:spcBef>
              <a:spcAft>
                <a:spcPct val="0"/>
              </a:spcAft>
              <a:defRPr/>
            </a:pPr>
            <a:r>
              <a:rPr lang="en-US" b="1" dirty="0" smtClean="0">
                <a:solidFill>
                  <a:srgbClr val="002A5C"/>
                </a:solidFill>
              </a:rPr>
              <a:t>Arkansas APCD Reports</a:t>
            </a:r>
          </a:p>
          <a:p>
            <a:pPr marL="571500" indent="-457200" eaLnBrk="0" fontAlgn="base" hangingPunct="0">
              <a:spcBef>
                <a:spcPts val="600"/>
              </a:spcBef>
              <a:spcAft>
                <a:spcPct val="0"/>
              </a:spcAft>
              <a:defRPr/>
            </a:pPr>
            <a:r>
              <a:rPr lang="en-US" b="1" dirty="0" smtClean="0">
                <a:solidFill>
                  <a:srgbClr val="002A5C"/>
                </a:solidFill>
              </a:rPr>
              <a:t>Year in Review</a:t>
            </a:r>
          </a:p>
          <a:p>
            <a:pPr marL="571500" indent="-457200" eaLnBrk="0" fontAlgn="base" hangingPunct="0">
              <a:spcBef>
                <a:spcPts val="600"/>
              </a:spcBef>
              <a:spcAft>
                <a:spcPct val="0"/>
              </a:spcAft>
              <a:defRPr/>
            </a:pPr>
            <a:r>
              <a:rPr lang="en-US" sz="3100" b="1" dirty="0" smtClean="0">
                <a:solidFill>
                  <a:srgbClr val="002A5C"/>
                </a:solidFill>
              </a:rPr>
              <a:t>New DSG Proposed Changes</a:t>
            </a:r>
          </a:p>
          <a:p>
            <a:pPr marL="571500" indent="-457200" eaLnBrk="0" fontAlgn="base" hangingPunct="0">
              <a:spcBef>
                <a:spcPts val="600"/>
              </a:spcBef>
              <a:spcAft>
                <a:spcPct val="0"/>
              </a:spcAft>
              <a:defRPr/>
            </a:pPr>
            <a:r>
              <a:rPr lang="en-US" sz="3100" b="1" dirty="0" smtClean="0">
                <a:solidFill>
                  <a:srgbClr val="002A5C"/>
                </a:solidFill>
              </a:rPr>
              <a:t>Other/Discussion</a:t>
            </a:r>
          </a:p>
          <a:p>
            <a:pPr marL="114300" indent="0" eaLnBrk="0" fontAlgn="base" hangingPunct="0">
              <a:spcBef>
                <a:spcPts val="600"/>
              </a:spcBef>
              <a:spcAft>
                <a:spcPct val="0"/>
              </a:spcAft>
              <a:buNone/>
              <a:defRPr/>
            </a:pPr>
            <a:endParaRPr lang="en-US" sz="2800" b="1" dirty="0" smtClean="0">
              <a:solidFill>
                <a:srgbClr val="002A5C"/>
              </a:solidFill>
            </a:endParaRPr>
          </a:p>
          <a:p>
            <a:pPr lvl="2" eaLnBrk="0" fontAlgn="base" hangingPunct="0">
              <a:spcBef>
                <a:spcPts val="600"/>
              </a:spcBef>
              <a:spcAft>
                <a:spcPct val="0"/>
              </a:spcAft>
              <a:defRPr/>
            </a:pPr>
            <a:endParaRPr lang="en-US" dirty="0">
              <a:solidFill>
                <a:srgbClr val="002A5C"/>
              </a:solidFill>
            </a:endParaRPr>
          </a:p>
          <a:p>
            <a:pPr lvl="0" algn="ctr" eaLnBrk="0" fontAlgn="base" hangingPunct="0">
              <a:spcBef>
                <a:spcPct val="40000"/>
              </a:spcBef>
              <a:spcAft>
                <a:spcPct val="0"/>
              </a:spcAft>
              <a:buNone/>
              <a:defRPr/>
            </a:pPr>
            <a:endParaRPr kumimoji="1" lang="en-US" kern="0" dirty="0">
              <a:solidFill>
                <a:srgbClr val="002A5C"/>
              </a:solidFill>
              <a:latin typeface="Arial"/>
            </a:endParaRPr>
          </a:p>
        </p:txBody>
      </p:sp>
      <p:sp>
        <p:nvSpPr>
          <p:cNvPr id="4" name="Slide Number Placeholder 3"/>
          <p:cNvSpPr>
            <a:spLocks noGrp="1"/>
          </p:cNvSpPr>
          <p:nvPr>
            <p:ph type="sldNum" sz="quarter" idx="12"/>
          </p:nvPr>
        </p:nvSpPr>
        <p:spPr>
          <a:xfrm>
            <a:off x="6553200" y="6416675"/>
            <a:ext cx="2133600" cy="365125"/>
          </a:xfrm>
        </p:spPr>
        <p:txBody>
          <a:bodyPr/>
          <a:lstStyle/>
          <a:p>
            <a:fld id="{17EFAC27-A431-4CD8-94E6-5EBB90AEDB59}" type="slidenum">
              <a:rPr lang="en-US" smtClean="0"/>
              <a:t>2</a:t>
            </a:fld>
            <a:endParaRPr lang="en-US" dirty="0"/>
          </a:p>
        </p:txBody>
      </p:sp>
      <p:sp>
        <p:nvSpPr>
          <p:cNvPr id="6" name="Title 1"/>
          <p:cNvSpPr txBox="1">
            <a:spLocks/>
          </p:cNvSpPr>
          <p:nvPr/>
        </p:nvSpPr>
        <p:spPr>
          <a:xfrm>
            <a:off x="314325" y="152400"/>
            <a:ext cx="8229600" cy="838200"/>
          </a:xfrm>
          <a:prstGeom prst="rect">
            <a:avLst/>
          </a:prstGeom>
        </p:spPr>
        <p:txBody>
          <a:bodyPr anchor="t" anchorCtr="0">
            <a:normAutofit/>
          </a:bodyPr>
          <a:lstStyle>
            <a:lvl1pPr algn="ctr" defTabSz="914400" rtl="0" eaLnBrk="1" latinLnBrk="0" hangingPunct="1">
              <a:spcBef>
                <a:spcPct val="0"/>
              </a:spcBef>
              <a:buNone/>
              <a:defRPr sz="4400" b="1" kern="1200" spc="-90" baseline="0">
                <a:solidFill>
                  <a:srgbClr val="002A5C"/>
                </a:solidFill>
                <a:latin typeface="Arial" panose="020B0604020202020204" pitchFamily="34" charset="0"/>
                <a:ea typeface="+mj-ea"/>
                <a:cs typeface="Arial" panose="020B0604020202020204" pitchFamily="34" charset="0"/>
              </a:defRPr>
            </a:lvl1pPr>
          </a:lstStyle>
          <a:p>
            <a:r>
              <a:rPr lang="en-US" sz="4000" dirty="0" smtClean="0"/>
              <a:t>Agenda</a:t>
            </a:r>
            <a:endParaRPr lang="en-US" sz="3600" dirty="0"/>
          </a:p>
        </p:txBody>
      </p:sp>
    </p:spTree>
    <p:extLst>
      <p:ext uri="{BB962C8B-B14F-4D97-AF65-F5344CB8AC3E}">
        <p14:creationId xmlns:p14="http://schemas.microsoft.com/office/powerpoint/2010/main" val="136908414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Arkansas APCD Reports</a:t>
            </a:r>
            <a:endParaRPr lang="en-US" dirty="0"/>
          </a:p>
        </p:txBody>
      </p:sp>
      <p:sp>
        <p:nvSpPr>
          <p:cNvPr id="3" name="Text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2"/>
          </p:nvPr>
        </p:nvSpPr>
        <p:spPr/>
        <p:txBody>
          <a:bodyPr/>
          <a:lstStyle/>
          <a:p>
            <a:fld id="{757B982C-9512-49DA-A8A7-8138CD0FFB05}" type="slidenum">
              <a:rPr lang="en-US" smtClean="0"/>
              <a:t>3</a:t>
            </a:fld>
            <a:endParaRPr lang="en-US" dirty="0"/>
          </a:p>
        </p:txBody>
      </p:sp>
    </p:spTree>
    <p:extLst>
      <p:ext uri="{BB962C8B-B14F-4D97-AF65-F5344CB8AC3E}">
        <p14:creationId xmlns:p14="http://schemas.microsoft.com/office/powerpoint/2010/main" val="14420126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990600"/>
            <a:ext cx="8382000" cy="5105400"/>
          </a:xfrm>
        </p:spPr>
        <p:txBody>
          <a:bodyPr>
            <a:normAutofit/>
          </a:bodyPr>
          <a:lstStyle/>
          <a:p>
            <a:pPr marL="571500" indent="-457200" eaLnBrk="0" fontAlgn="base" hangingPunct="0">
              <a:spcBef>
                <a:spcPts val="600"/>
              </a:spcBef>
              <a:spcAft>
                <a:spcPct val="0"/>
              </a:spcAft>
              <a:defRPr/>
            </a:pPr>
            <a:r>
              <a:rPr lang="en-US" b="1" dirty="0" smtClean="0">
                <a:solidFill>
                  <a:srgbClr val="002A5C"/>
                </a:solidFill>
              </a:rPr>
              <a:t>Four reports were published on the </a:t>
            </a:r>
            <a:r>
              <a:rPr lang="en-US" b="1" dirty="0" smtClean="0">
                <a:solidFill>
                  <a:schemeClr val="tx1"/>
                </a:solidFill>
                <a:hlinkClick r:id="rId3"/>
              </a:rPr>
              <a:t>APCD Council Showcase website</a:t>
            </a:r>
            <a:r>
              <a:rPr lang="en-US" b="1" dirty="0" smtClean="0">
                <a:solidFill>
                  <a:schemeClr val="tx1"/>
                </a:solidFill>
              </a:rPr>
              <a:t>:</a:t>
            </a:r>
          </a:p>
          <a:p>
            <a:pPr marL="971550" lvl="1" indent="-457200" eaLnBrk="0" fontAlgn="base" hangingPunct="0">
              <a:spcBef>
                <a:spcPts val="600"/>
              </a:spcBef>
              <a:spcAft>
                <a:spcPct val="0"/>
              </a:spcAft>
              <a:defRPr/>
            </a:pPr>
            <a:r>
              <a:rPr lang="en-US" b="1" dirty="0" smtClean="0">
                <a:solidFill>
                  <a:srgbClr val="002A5C"/>
                </a:solidFill>
              </a:rPr>
              <a:t>Arkansas </a:t>
            </a:r>
            <a:r>
              <a:rPr lang="en-US" b="1" dirty="0">
                <a:solidFill>
                  <a:srgbClr val="002A5C"/>
                </a:solidFill>
              </a:rPr>
              <a:t>Medicare HbAq1c Utilization </a:t>
            </a:r>
          </a:p>
          <a:p>
            <a:pPr marL="971550" lvl="1" indent="-457200" eaLnBrk="0" fontAlgn="base" hangingPunct="0">
              <a:spcBef>
                <a:spcPts val="600"/>
              </a:spcBef>
              <a:spcAft>
                <a:spcPct val="0"/>
              </a:spcAft>
              <a:defRPr/>
            </a:pPr>
            <a:r>
              <a:rPr lang="en-US" b="1" dirty="0" smtClean="0">
                <a:solidFill>
                  <a:srgbClr val="002A5C"/>
                </a:solidFill>
              </a:rPr>
              <a:t>Arkansas </a:t>
            </a:r>
            <a:r>
              <a:rPr lang="en-US" b="1" dirty="0">
                <a:solidFill>
                  <a:srgbClr val="002A5C"/>
                </a:solidFill>
              </a:rPr>
              <a:t>Medicare Diabetes </a:t>
            </a:r>
          </a:p>
          <a:p>
            <a:pPr marL="971550" lvl="1" indent="-457200" eaLnBrk="0" fontAlgn="base" hangingPunct="0">
              <a:spcBef>
                <a:spcPts val="600"/>
              </a:spcBef>
              <a:spcAft>
                <a:spcPct val="0"/>
              </a:spcAft>
              <a:defRPr/>
            </a:pPr>
            <a:r>
              <a:rPr lang="en-US" b="1" dirty="0" smtClean="0">
                <a:solidFill>
                  <a:srgbClr val="002A5C"/>
                </a:solidFill>
              </a:rPr>
              <a:t>Arkansas </a:t>
            </a:r>
            <a:r>
              <a:rPr lang="en-US" b="1" dirty="0">
                <a:solidFill>
                  <a:srgbClr val="002A5C"/>
                </a:solidFill>
              </a:rPr>
              <a:t>Medicare Provider Episode – Bilateral Cataract Removal with Lens Implant</a:t>
            </a:r>
          </a:p>
          <a:p>
            <a:pPr marL="971550" lvl="1" indent="-457200" eaLnBrk="0" fontAlgn="base" hangingPunct="0">
              <a:spcBef>
                <a:spcPts val="600"/>
              </a:spcBef>
              <a:spcAft>
                <a:spcPct val="0"/>
              </a:spcAft>
              <a:defRPr/>
            </a:pPr>
            <a:r>
              <a:rPr lang="en-US" b="1" dirty="0" smtClean="0">
                <a:solidFill>
                  <a:srgbClr val="002A5C"/>
                </a:solidFill>
              </a:rPr>
              <a:t>Arkansas </a:t>
            </a:r>
            <a:r>
              <a:rPr lang="en-US" b="1" dirty="0">
                <a:solidFill>
                  <a:srgbClr val="002A5C"/>
                </a:solidFill>
              </a:rPr>
              <a:t>Medicare Chronic Conditions</a:t>
            </a:r>
          </a:p>
          <a:p>
            <a:pPr marL="514350" lvl="1" indent="0" eaLnBrk="0" fontAlgn="base" hangingPunct="0">
              <a:spcBef>
                <a:spcPts val="600"/>
              </a:spcBef>
              <a:spcAft>
                <a:spcPct val="0"/>
              </a:spcAft>
              <a:buNone/>
              <a:defRPr/>
            </a:pPr>
            <a:endParaRPr lang="en-US" b="1" dirty="0" smtClean="0">
              <a:solidFill>
                <a:schemeClr val="tx1"/>
              </a:solidFill>
            </a:endParaRPr>
          </a:p>
          <a:p>
            <a:pPr lvl="2" eaLnBrk="0" fontAlgn="base" hangingPunct="0">
              <a:spcBef>
                <a:spcPts val="600"/>
              </a:spcBef>
              <a:spcAft>
                <a:spcPct val="0"/>
              </a:spcAft>
              <a:defRPr/>
            </a:pPr>
            <a:endParaRPr lang="en-US" sz="2800" dirty="0">
              <a:solidFill>
                <a:srgbClr val="002A5C"/>
              </a:solidFill>
            </a:endParaRPr>
          </a:p>
          <a:p>
            <a:pPr lvl="0" algn="ctr" eaLnBrk="0" fontAlgn="base" hangingPunct="0">
              <a:spcBef>
                <a:spcPct val="40000"/>
              </a:spcBef>
              <a:spcAft>
                <a:spcPct val="0"/>
              </a:spcAft>
              <a:buNone/>
              <a:defRPr/>
            </a:pPr>
            <a:endParaRPr kumimoji="1" lang="en-US" sz="3600" kern="0" dirty="0">
              <a:solidFill>
                <a:srgbClr val="002A5C"/>
              </a:solidFill>
              <a:latin typeface="Arial"/>
            </a:endParaRPr>
          </a:p>
        </p:txBody>
      </p:sp>
      <p:sp>
        <p:nvSpPr>
          <p:cNvPr id="4" name="Slide Number Placeholder 3"/>
          <p:cNvSpPr>
            <a:spLocks noGrp="1"/>
          </p:cNvSpPr>
          <p:nvPr>
            <p:ph type="sldNum" sz="quarter" idx="12"/>
          </p:nvPr>
        </p:nvSpPr>
        <p:spPr>
          <a:xfrm>
            <a:off x="6553200" y="6416675"/>
            <a:ext cx="2133600" cy="365125"/>
          </a:xfrm>
        </p:spPr>
        <p:txBody>
          <a:bodyPr/>
          <a:lstStyle/>
          <a:p>
            <a:fld id="{17EFAC27-A431-4CD8-94E6-5EBB90AEDB59}" type="slidenum">
              <a:rPr lang="en-US" smtClean="0"/>
              <a:t>4</a:t>
            </a:fld>
            <a:endParaRPr lang="en-US" dirty="0"/>
          </a:p>
        </p:txBody>
      </p:sp>
      <p:sp>
        <p:nvSpPr>
          <p:cNvPr id="6" name="Title 1"/>
          <p:cNvSpPr txBox="1">
            <a:spLocks/>
          </p:cNvSpPr>
          <p:nvPr/>
        </p:nvSpPr>
        <p:spPr>
          <a:xfrm>
            <a:off x="314325" y="152400"/>
            <a:ext cx="8229600" cy="838200"/>
          </a:xfrm>
          <a:prstGeom prst="rect">
            <a:avLst/>
          </a:prstGeom>
        </p:spPr>
        <p:txBody>
          <a:bodyPr anchor="t" anchorCtr="0">
            <a:normAutofit/>
          </a:bodyPr>
          <a:lstStyle>
            <a:lvl1pPr algn="ctr" defTabSz="914400" rtl="0" eaLnBrk="1" latinLnBrk="0" hangingPunct="1">
              <a:spcBef>
                <a:spcPct val="0"/>
              </a:spcBef>
              <a:buNone/>
              <a:defRPr sz="4400" b="1" kern="1200" spc="-90" baseline="0">
                <a:solidFill>
                  <a:srgbClr val="002A5C"/>
                </a:solidFill>
                <a:latin typeface="Arial" panose="020B0604020202020204" pitchFamily="34" charset="0"/>
                <a:ea typeface="+mj-ea"/>
                <a:cs typeface="Arial" panose="020B0604020202020204" pitchFamily="34" charset="0"/>
              </a:defRPr>
            </a:lvl1pPr>
          </a:lstStyle>
          <a:p>
            <a:r>
              <a:rPr lang="en-US" sz="4000" dirty="0" smtClean="0"/>
              <a:t>APCD Showcase</a:t>
            </a:r>
            <a:endParaRPr lang="en-US" sz="3600" dirty="0"/>
          </a:p>
        </p:txBody>
      </p:sp>
    </p:spTree>
    <p:extLst>
      <p:ext uri="{BB962C8B-B14F-4D97-AF65-F5344CB8AC3E}">
        <p14:creationId xmlns:p14="http://schemas.microsoft.com/office/powerpoint/2010/main" val="369583586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990600"/>
            <a:ext cx="8382000" cy="5105400"/>
          </a:xfrm>
        </p:spPr>
        <p:txBody>
          <a:bodyPr>
            <a:normAutofit/>
          </a:bodyPr>
          <a:lstStyle/>
          <a:p>
            <a:pPr marL="571500" indent="-457200" eaLnBrk="0" fontAlgn="base" hangingPunct="0">
              <a:spcBef>
                <a:spcPts val="600"/>
              </a:spcBef>
              <a:spcAft>
                <a:spcPct val="0"/>
              </a:spcAft>
              <a:defRPr/>
            </a:pPr>
            <a:r>
              <a:rPr lang="en-US" sz="4000" b="1" dirty="0" smtClean="0">
                <a:solidFill>
                  <a:srgbClr val="002A5C"/>
                </a:solidFill>
              </a:rPr>
              <a:t>Reports in Development</a:t>
            </a:r>
          </a:p>
          <a:p>
            <a:pPr marL="971550" lvl="1" indent="-457200" eaLnBrk="0" fontAlgn="base" hangingPunct="0">
              <a:spcBef>
                <a:spcPts val="600"/>
              </a:spcBef>
              <a:spcAft>
                <a:spcPct val="0"/>
              </a:spcAft>
              <a:defRPr/>
            </a:pPr>
            <a:r>
              <a:rPr lang="en-US" sz="3200" b="1" dirty="0">
                <a:solidFill>
                  <a:srgbClr val="002A5C"/>
                </a:solidFill>
              </a:rPr>
              <a:t>Arkansas </a:t>
            </a:r>
            <a:r>
              <a:rPr lang="en-US" sz="3200" b="1" dirty="0" err="1">
                <a:solidFill>
                  <a:srgbClr val="002A5C"/>
                </a:solidFill>
              </a:rPr>
              <a:t>EpiPen</a:t>
            </a:r>
            <a:r>
              <a:rPr lang="en-US" sz="3200" b="1" dirty="0">
                <a:solidFill>
                  <a:srgbClr val="002A5C"/>
                </a:solidFill>
              </a:rPr>
              <a:t>® </a:t>
            </a:r>
            <a:r>
              <a:rPr lang="en-US" sz="3200" b="1" dirty="0" smtClean="0">
                <a:solidFill>
                  <a:srgbClr val="002A5C"/>
                </a:solidFill>
              </a:rPr>
              <a:t>Cost Trends</a:t>
            </a:r>
          </a:p>
          <a:p>
            <a:pPr marL="1371600" lvl="2" indent="-457200" eaLnBrk="0" fontAlgn="base" hangingPunct="0">
              <a:spcBef>
                <a:spcPts val="600"/>
              </a:spcBef>
              <a:spcAft>
                <a:spcPct val="0"/>
              </a:spcAft>
              <a:defRPr/>
            </a:pPr>
            <a:r>
              <a:rPr lang="en-US" dirty="0">
                <a:solidFill>
                  <a:srgbClr val="002A5C"/>
                </a:solidFill>
              </a:rPr>
              <a:t>Price increases across the drug industry have impacted healthcare costs. Arkansas insurers have cited drug prices as a principal factor in higher premium rates for Arkansans. </a:t>
            </a:r>
            <a:r>
              <a:rPr lang="en-US" dirty="0" smtClean="0">
                <a:solidFill>
                  <a:srgbClr val="002A5C"/>
                </a:solidFill>
              </a:rPr>
              <a:t>The </a:t>
            </a:r>
            <a:r>
              <a:rPr lang="en-US" dirty="0" err="1">
                <a:solidFill>
                  <a:srgbClr val="002A5C"/>
                </a:solidFill>
              </a:rPr>
              <a:t>EpiPen</a:t>
            </a:r>
            <a:r>
              <a:rPr lang="en-US" dirty="0">
                <a:solidFill>
                  <a:srgbClr val="002A5C"/>
                </a:solidFill>
              </a:rPr>
              <a:t>® and </a:t>
            </a:r>
            <a:r>
              <a:rPr lang="en-US" dirty="0" err="1">
                <a:solidFill>
                  <a:srgbClr val="002A5C"/>
                </a:solidFill>
              </a:rPr>
              <a:t>EpiPen</a:t>
            </a:r>
            <a:r>
              <a:rPr lang="en-US" dirty="0">
                <a:solidFill>
                  <a:srgbClr val="002A5C"/>
                </a:solidFill>
              </a:rPr>
              <a:t> Jr® Cost Trends in Arkansas illustrates the potential of the APCD’s ability to quickly produce information to inform the policy </a:t>
            </a:r>
            <a:r>
              <a:rPr lang="en-US" dirty="0" smtClean="0">
                <a:solidFill>
                  <a:srgbClr val="002A5C"/>
                </a:solidFill>
              </a:rPr>
              <a:t>dialogue</a:t>
            </a:r>
            <a:r>
              <a:rPr lang="en-US" dirty="0">
                <a:solidFill>
                  <a:srgbClr val="002A5C"/>
                </a:solidFill>
              </a:rPr>
              <a:t> </a:t>
            </a:r>
            <a:r>
              <a:rPr lang="en-US" dirty="0" smtClean="0">
                <a:solidFill>
                  <a:srgbClr val="002A5C"/>
                </a:solidFill>
              </a:rPr>
              <a:t>to address these concerns</a:t>
            </a:r>
            <a:endParaRPr lang="en-US" dirty="0">
              <a:solidFill>
                <a:srgbClr val="002A5C"/>
              </a:solidFill>
            </a:endParaRPr>
          </a:p>
          <a:p>
            <a:pPr marL="971550" lvl="1" indent="-457200" eaLnBrk="0" fontAlgn="base" hangingPunct="0">
              <a:spcBef>
                <a:spcPts val="600"/>
              </a:spcBef>
              <a:spcAft>
                <a:spcPct val="0"/>
              </a:spcAft>
              <a:defRPr/>
            </a:pPr>
            <a:endParaRPr lang="en-US" sz="3200" b="1" dirty="0" smtClean="0">
              <a:solidFill>
                <a:srgbClr val="002A5C"/>
              </a:solidFill>
            </a:endParaRPr>
          </a:p>
          <a:p>
            <a:pPr marL="514350" lvl="1" indent="0" eaLnBrk="0" fontAlgn="base" hangingPunct="0">
              <a:spcBef>
                <a:spcPts val="600"/>
              </a:spcBef>
              <a:spcAft>
                <a:spcPct val="0"/>
              </a:spcAft>
              <a:buNone/>
              <a:defRPr/>
            </a:pPr>
            <a:endParaRPr lang="en-US" sz="3600" b="1" dirty="0" smtClean="0">
              <a:solidFill>
                <a:srgbClr val="002A5C"/>
              </a:solidFill>
            </a:endParaRPr>
          </a:p>
          <a:p>
            <a:pPr lvl="2" eaLnBrk="0" fontAlgn="base" hangingPunct="0">
              <a:spcBef>
                <a:spcPts val="600"/>
              </a:spcBef>
              <a:spcAft>
                <a:spcPct val="0"/>
              </a:spcAft>
              <a:defRPr/>
            </a:pPr>
            <a:endParaRPr lang="en-US" sz="3600" dirty="0">
              <a:solidFill>
                <a:srgbClr val="002A5C"/>
              </a:solidFill>
            </a:endParaRPr>
          </a:p>
          <a:p>
            <a:pPr lvl="0" algn="ctr" eaLnBrk="0" fontAlgn="base" hangingPunct="0">
              <a:spcBef>
                <a:spcPct val="40000"/>
              </a:spcBef>
              <a:spcAft>
                <a:spcPct val="0"/>
              </a:spcAft>
              <a:buNone/>
              <a:defRPr/>
            </a:pPr>
            <a:endParaRPr kumimoji="1" lang="en-US" sz="4400" kern="0" dirty="0">
              <a:solidFill>
                <a:srgbClr val="002A5C"/>
              </a:solidFill>
              <a:latin typeface="Arial"/>
            </a:endParaRPr>
          </a:p>
        </p:txBody>
      </p:sp>
      <p:sp>
        <p:nvSpPr>
          <p:cNvPr id="4" name="Slide Number Placeholder 3"/>
          <p:cNvSpPr>
            <a:spLocks noGrp="1"/>
          </p:cNvSpPr>
          <p:nvPr>
            <p:ph type="sldNum" sz="quarter" idx="12"/>
          </p:nvPr>
        </p:nvSpPr>
        <p:spPr>
          <a:xfrm>
            <a:off x="6553200" y="6416675"/>
            <a:ext cx="2133600" cy="365125"/>
          </a:xfrm>
        </p:spPr>
        <p:txBody>
          <a:bodyPr/>
          <a:lstStyle/>
          <a:p>
            <a:fld id="{17EFAC27-A431-4CD8-94E6-5EBB90AEDB59}" type="slidenum">
              <a:rPr lang="en-US" smtClean="0"/>
              <a:t>5</a:t>
            </a:fld>
            <a:endParaRPr lang="en-US" dirty="0"/>
          </a:p>
        </p:txBody>
      </p:sp>
      <p:sp>
        <p:nvSpPr>
          <p:cNvPr id="6" name="Title 1"/>
          <p:cNvSpPr txBox="1">
            <a:spLocks/>
          </p:cNvSpPr>
          <p:nvPr/>
        </p:nvSpPr>
        <p:spPr>
          <a:xfrm>
            <a:off x="314325" y="152400"/>
            <a:ext cx="8229600" cy="838200"/>
          </a:xfrm>
          <a:prstGeom prst="rect">
            <a:avLst/>
          </a:prstGeom>
        </p:spPr>
        <p:txBody>
          <a:bodyPr anchor="t" anchorCtr="0">
            <a:normAutofit/>
          </a:bodyPr>
          <a:lstStyle>
            <a:lvl1pPr algn="ctr" defTabSz="914400" rtl="0" eaLnBrk="1" latinLnBrk="0" hangingPunct="1">
              <a:spcBef>
                <a:spcPct val="0"/>
              </a:spcBef>
              <a:buNone/>
              <a:defRPr sz="4400" b="1" kern="1200" spc="-90" baseline="0">
                <a:solidFill>
                  <a:srgbClr val="002A5C"/>
                </a:solidFill>
                <a:latin typeface="Arial" panose="020B0604020202020204" pitchFamily="34" charset="0"/>
                <a:ea typeface="+mj-ea"/>
                <a:cs typeface="Arial" panose="020B0604020202020204" pitchFamily="34" charset="0"/>
              </a:defRPr>
            </a:lvl1pPr>
          </a:lstStyle>
          <a:p>
            <a:r>
              <a:rPr lang="en-US" sz="4000" dirty="0" smtClean="0"/>
              <a:t>Arkansas APCD Reports</a:t>
            </a:r>
            <a:endParaRPr lang="en-US" sz="3600" dirty="0"/>
          </a:p>
        </p:txBody>
      </p:sp>
    </p:spTree>
    <p:extLst>
      <p:ext uri="{BB962C8B-B14F-4D97-AF65-F5344CB8AC3E}">
        <p14:creationId xmlns:p14="http://schemas.microsoft.com/office/powerpoint/2010/main" val="403161207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6553200" y="6416675"/>
            <a:ext cx="2133600" cy="365125"/>
          </a:xfrm>
        </p:spPr>
        <p:txBody>
          <a:bodyPr/>
          <a:lstStyle/>
          <a:p>
            <a:fld id="{17EFAC27-A431-4CD8-94E6-5EBB90AEDB59}" type="slidenum">
              <a:rPr lang="en-US" smtClean="0"/>
              <a:t>6</a:t>
            </a:fld>
            <a:endParaRPr lang="en-US" dirty="0"/>
          </a:p>
        </p:txBody>
      </p:sp>
      <p:sp>
        <p:nvSpPr>
          <p:cNvPr id="6" name="Title 1"/>
          <p:cNvSpPr txBox="1">
            <a:spLocks/>
          </p:cNvSpPr>
          <p:nvPr/>
        </p:nvSpPr>
        <p:spPr>
          <a:xfrm>
            <a:off x="314325" y="152400"/>
            <a:ext cx="8229600" cy="838200"/>
          </a:xfrm>
          <a:prstGeom prst="rect">
            <a:avLst/>
          </a:prstGeom>
        </p:spPr>
        <p:txBody>
          <a:bodyPr anchor="t" anchorCtr="0">
            <a:normAutofit/>
          </a:bodyPr>
          <a:lstStyle>
            <a:lvl1pPr algn="ctr" defTabSz="914400" rtl="0" eaLnBrk="1" latinLnBrk="0" hangingPunct="1">
              <a:spcBef>
                <a:spcPct val="0"/>
              </a:spcBef>
              <a:buNone/>
              <a:defRPr sz="4400" b="1" kern="1200" spc="-90" baseline="0">
                <a:solidFill>
                  <a:srgbClr val="002A5C"/>
                </a:solidFill>
                <a:latin typeface="Arial" panose="020B0604020202020204" pitchFamily="34" charset="0"/>
                <a:ea typeface="+mj-ea"/>
                <a:cs typeface="Arial" panose="020B0604020202020204" pitchFamily="34" charset="0"/>
              </a:defRPr>
            </a:lvl1pPr>
          </a:lstStyle>
          <a:p>
            <a:r>
              <a:rPr lang="en-US" sz="4000" dirty="0" smtClean="0"/>
              <a:t>Arkansas APCD Reports</a:t>
            </a:r>
            <a:endParaRPr lang="en-US" sz="3600" dirty="0"/>
          </a:p>
        </p:txBody>
      </p:sp>
      <p:pic>
        <p:nvPicPr>
          <p:cNvPr id="2" name="Picture 1"/>
          <p:cNvPicPr>
            <a:picLocks noChangeAspect="1"/>
          </p:cNvPicPr>
          <p:nvPr/>
        </p:nvPicPr>
        <p:blipFill>
          <a:blip r:embed="rId3"/>
          <a:stretch>
            <a:fillRect/>
          </a:stretch>
        </p:blipFill>
        <p:spPr>
          <a:xfrm>
            <a:off x="1862448" y="974725"/>
            <a:ext cx="5452752" cy="5426075"/>
          </a:xfrm>
          <a:prstGeom prst="rect">
            <a:avLst/>
          </a:prstGeom>
        </p:spPr>
      </p:pic>
    </p:spTree>
    <p:extLst>
      <p:ext uri="{BB962C8B-B14F-4D97-AF65-F5344CB8AC3E}">
        <p14:creationId xmlns:p14="http://schemas.microsoft.com/office/powerpoint/2010/main" val="344130379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990600"/>
            <a:ext cx="8382000" cy="5105400"/>
          </a:xfrm>
        </p:spPr>
        <p:txBody>
          <a:bodyPr>
            <a:normAutofit fontScale="92500"/>
          </a:bodyPr>
          <a:lstStyle/>
          <a:p>
            <a:pPr marL="571500" indent="-457200" eaLnBrk="0" fontAlgn="base" hangingPunct="0">
              <a:spcBef>
                <a:spcPts val="600"/>
              </a:spcBef>
              <a:spcAft>
                <a:spcPct val="0"/>
              </a:spcAft>
              <a:defRPr/>
            </a:pPr>
            <a:r>
              <a:rPr lang="en-US" sz="4000" b="1" dirty="0" smtClean="0">
                <a:solidFill>
                  <a:srgbClr val="002A5C"/>
                </a:solidFill>
              </a:rPr>
              <a:t>Reports in Development</a:t>
            </a:r>
            <a:endParaRPr lang="en-US" sz="3200" b="1" dirty="0" smtClean="0">
              <a:solidFill>
                <a:srgbClr val="002A5C"/>
              </a:solidFill>
            </a:endParaRPr>
          </a:p>
          <a:p>
            <a:pPr marL="971550" lvl="1" indent="-457200" eaLnBrk="0" fontAlgn="base" hangingPunct="0">
              <a:spcBef>
                <a:spcPts val="600"/>
              </a:spcBef>
              <a:spcAft>
                <a:spcPct val="0"/>
              </a:spcAft>
              <a:defRPr/>
            </a:pPr>
            <a:r>
              <a:rPr lang="en-US" sz="3200" b="1" dirty="0" smtClean="0">
                <a:solidFill>
                  <a:srgbClr val="002A5C"/>
                </a:solidFill>
              </a:rPr>
              <a:t>Arkansas Insulin Cost Trends (not yet released)</a:t>
            </a:r>
          </a:p>
          <a:p>
            <a:pPr marL="1371600" lvl="2" indent="-457200" eaLnBrk="0" fontAlgn="base" hangingPunct="0">
              <a:spcBef>
                <a:spcPts val="600"/>
              </a:spcBef>
              <a:spcAft>
                <a:spcPct val="0"/>
              </a:spcAft>
              <a:defRPr/>
            </a:pPr>
            <a:r>
              <a:rPr lang="en-US" sz="2600" dirty="0" smtClean="0">
                <a:solidFill>
                  <a:srgbClr val="002A5C"/>
                </a:solidFill>
              </a:rPr>
              <a:t>Like the </a:t>
            </a:r>
            <a:r>
              <a:rPr lang="en-US" sz="2600" dirty="0" err="1" smtClean="0">
                <a:solidFill>
                  <a:srgbClr val="002A5C"/>
                </a:solidFill>
              </a:rPr>
              <a:t>EpiPen</a:t>
            </a:r>
            <a:r>
              <a:rPr lang="en-US" sz="2600" dirty="0" smtClean="0">
                <a:solidFill>
                  <a:srgbClr val="002A5C"/>
                </a:solidFill>
              </a:rPr>
              <a:t> analysis, the Insulin Cost Trends analysis looks at cost changes across years and manufacturers for Medicaid, Medicare, and private carriers.  </a:t>
            </a:r>
          </a:p>
          <a:p>
            <a:pPr marL="1371600" lvl="2" indent="-457200" eaLnBrk="0" fontAlgn="base" hangingPunct="0">
              <a:spcBef>
                <a:spcPts val="600"/>
              </a:spcBef>
              <a:spcAft>
                <a:spcPct val="0"/>
              </a:spcAft>
              <a:defRPr/>
            </a:pPr>
            <a:r>
              <a:rPr lang="en-US" sz="2600" dirty="0" smtClean="0">
                <a:solidFill>
                  <a:srgbClr val="002A5C"/>
                </a:solidFill>
              </a:rPr>
              <a:t>This analysis is not complete but has already begun to reveal cost differences between the payers some of which are influenced by gaps created by the Medicare ‘donut hole’ and rebates between Medicaid, private carriers and the drug manufacturers. </a:t>
            </a:r>
            <a:endParaRPr lang="en-US" sz="2600" dirty="0">
              <a:solidFill>
                <a:srgbClr val="002A5C"/>
              </a:solidFill>
            </a:endParaRPr>
          </a:p>
          <a:p>
            <a:pPr marL="514350" lvl="1" indent="0" eaLnBrk="0" fontAlgn="base" hangingPunct="0">
              <a:spcBef>
                <a:spcPts val="600"/>
              </a:spcBef>
              <a:spcAft>
                <a:spcPct val="0"/>
              </a:spcAft>
              <a:buNone/>
              <a:defRPr/>
            </a:pPr>
            <a:endParaRPr lang="en-US" sz="3600" b="1" dirty="0" smtClean="0">
              <a:solidFill>
                <a:srgbClr val="002A5C"/>
              </a:solidFill>
            </a:endParaRPr>
          </a:p>
          <a:p>
            <a:pPr lvl="2" eaLnBrk="0" fontAlgn="base" hangingPunct="0">
              <a:spcBef>
                <a:spcPts val="600"/>
              </a:spcBef>
              <a:spcAft>
                <a:spcPct val="0"/>
              </a:spcAft>
              <a:defRPr/>
            </a:pPr>
            <a:endParaRPr lang="en-US" sz="3600" dirty="0">
              <a:solidFill>
                <a:srgbClr val="002A5C"/>
              </a:solidFill>
            </a:endParaRPr>
          </a:p>
          <a:p>
            <a:pPr lvl="0" algn="ctr" eaLnBrk="0" fontAlgn="base" hangingPunct="0">
              <a:spcBef>
                <a:spcPct val="40000"/>
              </a:spcBef>
              <a:spcAft>
                <a:spcPct val="0"/>
              </a:spcAft>
              <a:buNone/>
              <a:defRPr/>
            </a:pPr>
            <a:endParaRPr kumimoji="1" lang="en-US" sz="4400" kern="0" dirty="0">
              <a:solidFill>
                <a:srgbClr val="002A5C"/>
              </a:solidFill>
              <a:latin typeface="Arial"/>
            </a:endParaRPr>
          </a:p>
        </p:txBody>
      </p:sp>
      <p:sp>
        <p:nvSpPr>
          <p:cNvPr id="4" name="Slide Number Placeholder 3"/>
          <p:cNvSpPr>
            <a:spLocks noGrp="1"/>
          </p:cNvSpPr>
          <p:nvPr>
            <p:ph type="sldNum" sz="quarter" idx="12"/>
          </p:nvPr>
        </p:nvSpPr>
        <p:spPr>
          <a:xfrm>
            <a:off x="6553200" y="6416675"/>
            <a:ext cx="2133600" cy="365125"/>
          </a:xfrm>
        </p:spPr>
        <p:txBody>
          <a:bodyPr/>
          <a:lstStyle/>
          <a:p>
            <a:fld id="{17EFAC27-A431-4CD8-94E6-5EBB90AEDB59}" type="slidenum">
              <a:rPr lang="en-US" smtClean="0"/>
              <a:t>7</a:t>
            </a:fld>
            <a:endParaRPr lang="en-US" dirty="0"/>
          </a:p>
        </p:txBody>
      </p:sp>
      <p:sp>
        <p:nvSpPr>
          <p:cNvPr id="6" name="Title 1"/>
          <p:cNvSpPr txBox="1">
            <a:spLocks/>
          </p:cNvSpPr>
          <p:nvPr/>
        </p:nvSpPr>
        <p:spPr>
          <a:xfrm>
            <a:off x="314325" y="152400"/>
            <a:ext cx="8229600" cy="838200"/>
          </a:xfrm>
          <a:prstGeom prst="rect">
            <a:avLst/>
          </a:prstGeom>
        </p:spPr>
        <p:txBody>
          <a:bodyPr anchor="t" anchorCtr="0">
            <a:normAutofit/>
          </a:bodyPr>
          <a:lstStyle>
            <a:lvl1pPr algn="ctr" defTabSz="914400" rtl="0" eaLnBrk="1" latinLnBrk="0" hangingPunct="1">
              <a:spcBef>
                <a:spcPct val="0"/>
              </a:spcBef>
              <a:buNone/>
              <a:defRPr sz="4400" b="1" kern="1200" spc="-90" baseline="0">
                <a:solidFill>
                  <a:srgbClr val="002A5C"/>
                </a:solidFill>
                <a:latin typeface="Arial" panose="020B0604020202020204" pitchFamily="34" charset="0"/>
                <a:ea typeface="+mj-ea"/>
                <a:cs typeface="Arial" panose="020B0604020202020204" pitchFamily="34" charset="0"/>
              </a:defRPr>
            </a:lvl1pPr>
          </a:lstStyle>
          <a:p>
            <a:r>
              <a:rPr lang="en-US" sz="4000" dirty="0" smtClean="0"/>
              <a:t>Arkansas APCD Reports</a:t>
            </a:r>
            <a:endParaRPr lang="en-US" sz="3600" dirty="0"/>
          </a:p>
        </p:txBody>
      </p:sp>
    </p:spTree>
    <p:extLst>
      <p:ext uri="{BB962C8B-B14F-4D97-AF65-F5344CB8AC3E}">
        <p14:creationId xmlns:p14="http://schemas.microsoft.com/office/powerpoint/2010/main" val="223461336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757B982C-9512-49DA-A8A7-8138CD0FFB05}" type="slidenum">
              <a:rPr lang="en-US" smtClean="0"/>
              <a:t>8</a:t>
            </a:fld>
            <a:endParaRPr lang="en-US" dirty="0"/>
          </a:p>
        </p:txBody>
      </p:sp>
      <p:pic>
        <p:nvPicPr>
          <p:cNvPr id="4" name="Picture 3"/>
          <p:cNvPicPr>
            <a:picLocks noChangeAspect="1"/>
          </p:cNvPicPr>
          <p:nvPr/>
        </p:nvPicPr>
        <p:blipFill>
          <a:blip r:embed="rId2"/>
          <a:stretch>
            <a:fillRect/>
          </a:stretch>
        </p:blipFill>
        <p:spPr>
          <a:xfrm>
            <a:off x="152400" y="1600200"/>
            <a:ext cx="8991600" cy="3827257"/>
          </a:xfrm>
          <a:prstGeom prst="rect">
            <a:avLst/>
          </a:prstGeom>
        </p:spPr>
      </p:pic>
      <p:sp>
        <p:nvSpPr>
          <p:cNvPr id="5" name="Title 1"/>
          <p:cNvSpPr txBox="1">
            <a:spLocks/>
          </p:cNvSpPr>
          <p:nvPr/>
        </p:nvSpPr>
        <p:spPr>
          <a:xfrm>
            <a:off x="314325" y="152400"/>
            <a:ext cx="8229600" cy="838200"/>
          </a:xfrm>
          <a:prstGeom prst="rect">
            <a:avLst/>
          </a:prstGeom>
        </p:spPr>
        <p:txBody>
          <a:bodyPr anchor="t" anchorCtr="0">
            <a:normAutofit/>
          </a:bodyPr>
          <a:lstStyle>
            <a:lvl1pPr algn="ctr" defTabSz="914400" rtl="0" eaLnBrk="1" latinLnBrk="0" hangingPunct="1">
              <a:spcBef>
                <a:spcPct val="0"/>
              </a:spcBef>
              <a:buNone/>
              <a:defRPr sz="4400" b="1" kern="1200" spc="-90" baseline="0">
                <a:solidFill>
                  <a:srgbClr val="002A5C"/>
                </a:solidFill>
                <a:latin typeface="Arial" panose="020B0604020202020204" pitchFamily="34" charset="0"/>
                <a:ea typeface="+mj-ea"/>
                <a:cs typeface="Arial" panose="020B0604020202020204" pitchFamily="34" charset="0"/>
              </a:defRPr>
            </a:lvl1pPr>
          </a:lstStyle>
          <a:p>
            <a:r>
              <a:rPr lang="en-US" sz="4000" dirty="0" smtClean="0"/>
              <a:t>Arkansas APCD Reports</a:t>
            </a:r>
            <a:endParaRPr lang="en-US" sz="3600" dirty="0"/>
          </a:p>
        </p:txBody>
      </p:sp>
    </p:spTree>
    <p:extLst>
      <p:ext uri="{BB962C8B-B14F-4D97-AF65-F5344CB8AC3E}">
        <p14:creationId xmlns:p14="http://schemas.microsoft.com/office/powerpoint/2010/main" val="55494273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Year in Review</a:t>
            </a:r>
            <a:endParaRPr lang="en-US" dirty="0"/>
          </a:p>
        </p:txBody>
      </p:sp>
      <p:sp>
        <p:nvSpPr>
          <p:cNvPr id="3" name="Text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2"/>
          </p:nvPr>
        </p:nvSpPr>
        <p:spPr/>
        <p:txBody>
          <a:bodyPr/>
          <a:lstStyle/>
          <a:p>
            <a:fld id="{757B982C-9512-49DA-A8A7-8138CD0FFB05}" type="slidenum">
              <a:rPr lang="en-US" smtClean="0"/>
              <a:t>9</a:t>
            </a:fld>
            <a:endParaRPr lang="en-US" dirty="0"/>
          </a:p>
        </p:txBody>
      </p:sp>
    </p:spTree>
    <p:extLst>
      <p:ext uri="{BB962C8B-B14F-4D97-AF65-F5344CB8AC3E}">
        <p14:creationId xmlns:p14="http://schemas.microsoft.com/office/powerpoint/2010/main" val="140169011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990600"/>
            <a:ext cx="8382000" cy="5105400"/>
          </a:xfrm>
        </p:spPr>
        <p:txBody>
          <a:bodyPr>
            <a:normAutofit/>
          </a:bodyPr>
          <a:lstStyle/>
          <a:p>
            <a:pPr marL="571500" indent="-457200" eaLnBrk="0" fontAlgn="base" hangingPunct="0">
              <a:spcBef>
                <a:spcPts val="600"/>
              </a:spcBef>
              <a:spcAft>
                <a:spcPct val="0"/>
              </a:spcAft>
              <a:defRPr/>
            </a:pPr>
            <a:r>
              <a:rPr lang="en-US" sz="3600" dirty="0" smtClean="0">
                <a:solidFill>
                  <a:srgbClr val="002A5C"/>
                </a:solidFill>
              </a:rPr>
              <a:t>Number of submitting entities - 62</a:t>
            </a:r>
          </a:p>
          <a:p>
            <a:pPr marL="571500" indent="-457200" eaLnBrk="0" fontAlgn="base" hangingPunct="0">
              <a:spcBef>
                <a:spcPts val="600"/>
              </a:spcBef>
              <a:spcAft>
                <a:spcPct val="0"/>
              </a:spcAft>
              <a:defRPr/>
            </a:pPr>
            <a:r>
              <a:rPr lang="en-US" sz="3600" dirty="0" smtClean="0">
                <a:solidFill>
                  <a:srgbClr val="002A5C"/>
                </a:solidFill>
              </a:rPr>
              <a:t>Number of files received – 7649</a:t>
            </a:r>
          </a:p>
          <a:p>
            <a:pPr marL="514350" lvl="1" indent="0" eaLnBrk="0" fontAlgn="base" hangingPunct="0">
              <a:spcBef>
                <a:spcPts val="600"/>
              </a:spcBef>
              <a:spcAft>
                <a:spcPct val="0"/>
              </a:spcAft>
              <a:buNone/>
              <a:defRPr/>
            </a:pPr>
            <a:endParaRPr lang="en-US" sz="3600" b="1" dirty="0" smtClean="0">
              <a:solidFill>
                <a:schemeClr val="tx1"/>
              </a:solidFill>
            </a:endParaRPr>
          </a:p>
          <a:p>
            <a:pPr lvl="2" eaLnBrk="0" fontAlgn="base" hangingPunct="0">
              <a:spcBef>
                <a:spcPts val="600"/>
              </a:spcBef>
              <a:spcAft>
                <a:spcPct val="0"/>
              </a:spcAft>
              <a:defRPr/>
            </a:pPr>
            <a:endParaRPr lang="en-US" sz="3600" dirty="0">
              <a:solidFill>
                <a:srgbClr val="002A5C"/>
              </a:solidFill>
            </a:endParaRPr>
          </a:p>
          <a:p>
            <a:pPr lvl="0" algn="ctr" eaLnBrk="0" fontAlgn="base" hangingPunct="0">
              <a:spcBef>
                <a:spcPct val="40000"/>
              </a:spcBef>
              <a:spcAft>
                <a:spcPct val="0"/>
              </a:spcAft>
              <a:buNone/>
              <a:defRPr/>
            </a:pPr>
            <a:endParaRPr kumimoji="1" lang="en-US" sz="4400" kern="0" dirty="0">
              <a:solidFill>
                <a:srgbClr val="002A5C"/>
              </a:solidFill>
              <a:latin typeface="Arial"/>
            </a:endParaRPr>
          </a:p>
        </p:txBody>
      </p:sp>
      <p:sp>
        <p:nvSpPr>
          <p:cNvPr id="4" name="Slide Number Placeholder 3"/>
          <p:cNvSpPr>
            <a:spLocks noGrp="1"/>
          </p:cNvSpPr>
          <p:nvPr>
            <p:ph type="sldNum" sz="quarter" idx="12"/>
          </p:nvPr>
        </p:nvSpPr>
        <p:spPr>
          <a:xfrm>
            <a:off x="6553200" y="6416675"/>
            <a:ext cx="2133600" cy="365125"/>
          </a:xfrm>
        </p:spPr>
        <p:txBody>
          <a:bodyPr/>
          <a:lstStyle/>
          <a:p>
            <a:fld id="{17EFAC27-A431-4CD8-94E6-5EBB90AEDB59}" type="slidenum">
              <a:rPr lang="en-US" smtClean="0"/>
              <a:t>10</a:t>
            </a:fld>
            <a:endParaRPr lang="en-US" dirty="0"/>
          </a:p>
        </p:txBody>
      </p:sp>
      <p:sp>
        <p:nvSpPr>
          <p:cNvPr id="6" name="Title 1"/>
          <p:cNvSpPr txBox="1">
            <a:spLocks/>
          </p:cNvSpPr>
          <p:nvPr/>
        </p:nvSpPr>
        <p:spPr>
          <a:xfrm>
            <a:off x="314325" y="152400"/>
            <a:ext cx="8229600" cy="838200"/>
          </a:xfrm>
          <a:prstGeom prst="rect">
            <a:avLst/>
          </a:prstGeom>
        </p:spPr>
        <p:txBody>
          <a:bodyPr anchor="t" anchorCtr="0">
            <a:normAutofit/>
          </a:bodyPr>
          <a:lstStyle>
            <a:lvl1pPr algn="ctr" defTabSz="914400" rtl="0" eaLnBrk="1" latinLnBrk="0" hangingPunct="1">
              <a:spcBef>
                <a:spcPct val="0"/>
              </a:spcBef>
              <a:buNone/>
              <a:defRPr sz="4400" b="1" kern="1200" spc="-90" baseline="0">
                <a:solidFill>
                  <a:srgbClr val="002A5C"/>
                </a:solidFill>
                <a:latin typeface="Arial" panose="020B0604020202020204" pitchFamily="34" charset="0"/>
                <a:ea typeface="+mj-ea"/>
                <a:cs typeface="Arial" panose="020B0604020202020204" pitchFamily="34" charset="0"/>
              </a:defRPr>
            </a:lvl1pPr>
          </a:lstStyle>
          <a:p>
            <a:r>
              <a:rPr lang="en-US" sz="4000" dirty="0" smtClean="0"/>
              <a:t>Arkansas APCD Data Statistics</a:t>
            </a:r>
            <a:endParaRPr lang="en-US" sz="3600" dirty="0"/>
          </a:p>
        </p:txBody>
      </p:sp>
      <p:pic>
        <p:nvPicPr>
          <p:cNvPr id="5" name="Picture 4"/>
          <p:cNvPicPr>
            <a:picLocks noChangeAspect="1"/>
          </p:cNvPicPr>
          <p:nvPr/>
        </p:nvPicPr>
        <p:blipFill>
          <a:blip r:embed="rId3"/>
          <a:stretch>
            <a:fillRect/>
          </a:stretch>
        </p:blipFill>
        <p:spPr>
          <a:xfrm>
            <a:off x="990600" y="3455988"/>
            <a:ext cx="3228975" cy="2800350"/>
          </a:xfrm>
          <a:prstGeom prst="rect">
            <a:avLst/>
          </a:prstGeom>
        </p:spPr>
      </p:pic>
      <p:pic>
        <p:nvPicPr>
          <p:cNvPr id="7" name="Picture 6"/>
          <p:cNvPicPr>
            <a:picLocks noChangeAspect="1"/>
          </p:cNvPicPr>
          <p:nvPr/>
        </p:nvPicPr>
        <p:blipFill>
          <a:blip r:embed="rId4"/>
          <a:stretch>
            <a:fillRect/>
          </a:stretch>
        </p:blipFill>
        <p:spPr>
          <a:xfrm>
            <a:off x="4724400" y="3413919"/>
            <a:ext cx="4257675" cy="2762250"/>
          </a:xfrm>
          <a:prstGeom prst="rect">
            <a:avLst/>
          </a:prstGeom>
        </p:spPr>
      </p:pic>
    </p:spTree>
    <p:extLst>
      <p:ext uri="{BB962C8B-B14F-4D97-AF65-F5344CB8AC3E}">
        <p14:creationId xmlns:p14="http://schemas.microsoft.com/office/powerpoint/2010/main" val="157202598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6553200" y="6416675"/>
            <a:ext cx="2133600" cy="365125"/>
          </a:xfrm>
        </p:spPr>
        <p:txBody>
          <a:bodyPr/>
          <a:lstStyle/>
          <a:p>
            <a:fld id="{17EFAC27-A431-4CD8-94E6-5EBB90AEDB59}" type="slidenum">
              <a:rPr lang="en-US" smtClean="0"/>
              <a:t>11</a:t>
            </a:fld>
            <a:endParaRPr lang="en-US" dirty="0"/>
          </a:p>
        </p:txBody>
      </p:sp>
      <p:sp>
        <p:nvSpPr>
          <p:cNvPr id="6" name="Title 1"/>
          <p:cNvSpPr txBox="1">
            <a:spLocks/>
          </p:cNvSpPr>
          <p:nvPr/>
        </p:nvSpPr>
        <p:spPr>
          <a:xfrm>
            <a:off x="314325" y="152400"/>
            <a:ext cx="8229600" cy="838200"/>
          </a:xfrm>
          <a:prstGeom prst="rect">
            <a:avLst/>
          </a:prstGeom>
        </p:spPr>
        <p:txBody>
          <a:bodyPr anchor="t" anchorCtr="0">
            <a:normAutofit/>
          </a:bodyPr>
          <a:lstStyle>
            <a:lvl1pPr algn="ctr" defTabSz="914400" rtl="0" eaLnBrk="1" latinLnBrk="0" hangingPunct="1">
              <a:spcBef>
                <a:spcPct val="0"/>
              </a:spcBef>
              <a:buNone/>
              <a:defRPr sz="4400" b="1" kern="1200" spc="-90" baseline="0">
                <a:solidFill>
                  <a:srgbClr val="002A5C"/>
                </a:solidFill>
                <a:latin typeface="Arial" panose="020B0604020202020204" pitchFamily="34" charset="0"/>
                <a:ea typeface="+mj-ea"/>
                <a:cs typeface="Arial" panose="020B0604020202020204" pitchFamily="34" charset="0"/>
              </a:defRPr>
            </a:lvl1pPr>
          </a:lstStyle>
          <a:p>
            <a:r>
              <a:rPr lang="en-US" sz="4000" dirty="0" smtClean="0"/>
              <a:t>Arkansas APCD Newsletter</a:t>
            </a:r>
            <a:endParaRPr lang="en-US" sz="3600" dirty="0"/>
          </a:p>
        </p:txBody>
      </p:sp>
      <p:pic>
        <p:nvPicPr>
          <p:cNvPr id="2" name="Picture 1"/>
          <p:cNvPicPr>
            <a:picLocks noChangeAspect="1"/>
          </p:cNvPicPr>
          <p:nvPr/>
        </p:nvPicPr>
        <p:blipFill>
          <a:blip r:embed="rId3"/>
          <a:stretch>
            <a:fillRect/>
          </a:stretch>
        </p:blipFill>
        <p:spPr>
          <a:xfrm>
            <a:off x="1647825" y="1847850"/>
            <a:ext cx="5848350" cy="2066925"/>
          </a:xfrm>
          <a:prstGeom prst="rect">
            <a:avLst/>
          </a:prstGeom>
        </p:spPr>
      </p:pic>
      <p:pic>
        <p:nvPicPr>
          <p:cNvPr id="5" name="Picture 4"/>
          <p:cNvPicPr>
            <a:picLocks noChangeAspect="1"/>
          </p:cNvPicPr>
          <p:nvPr/>
        </p:nvPicPr>
        <p:blipFill>
          <a:blip r:embed="rId4"/>
          <a:stretch>
            <a:fillRect/>
          </a:stretch>
        </p:blipFill>
        <p:spPr>
          <a:xfrm>
            <a:off x="1771650" y="4362450"/>
            <a:ext cx="5600700" cy="1809750"/>
          </a:xfrm>
          <a:prstGeom prst="rect">
            <a:avLst/>
          </a:prstGeom>
        </p:spPr>
      </p:pic>
      <p:cxnSp>
        <p:nvCxnSpPr>
          <p:cNvPr id="8" name="Straight Connector 7"/>
          <p:cNvCxnSpPr/>
          <p:nvPr/>
        </p:nvCxnSpPr>
        <p:spPr>
          <a:xfrm>
            <a:off x="914400" y="4210050"/>
            <a:ext cx="7315200" cy="0"/>
          </a:xfrm>
          <a:prstGeom prst="line">
            <a:avLst/>
          </a:prstGeom>
        </p:spPr>
        <p:style>
          <a:lnRef idx="1">
            <a:schemeClr val="accent1"/>
          </a:lnRef>
          <a:fillRef idx="0">
            <a:schemeClr val="accent1"/>
          </a:fillRef>
          <a:effectRef idx="0">
            <a:schemeClr val="accent1"/>
          </a:effectRef>
          <a:fontRef idx="minor">
            <a:schemeClr val="tx1"/>
          </a:fontRef>
        </p:style>
      </p:cxnSp>
      <p:sp>
        <p:nvSpPr>
          <p:cNvPr id="13" name="Content Placeholder 2"/>
          <p:cNvSpPr txBox="1">
            <a:spLocks/>
          </p:cNvSpPr>
          <p:nvPr/>
        </p:nvSpPr>
        <p:spPr>
          <a:xfrm>
            <a:off x="533400" y="1143000"/>
            <a:ext cx="8382000" cy="51054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lumMod val="50000"/>
                    <a:lumOff val="50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lumMod val="50000"/>
                    <a:lumOff val="50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lumMod val="50000"/>
                    <a:lumOff val="50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lumMod val="50000"/>
                    <a:lumOff val="50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lumMod val="50000"/>
                    <a:lumOff val="50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571500" indent="-457200" eaLnBrk="0" fontAlgn="base" hangingPunct="0">
              <a:spcBef>
                <a:spcPts val="600"/>
              </a:spcBef>
              <a:spcAft>
                <a:spcPct val="0"/>
              </a:spcAft>
              <a:defRPr/>
            </a:pPr>
            <a:r>
              <a:rPr lang="en-US" sz="3600" b="1" dirty="0" smtClean="0">
                <a:solidFill>
                  <a:srgbClr val="002A5C"/>
                </a:solidFill>
              </a:rPr>
              <a:t>June 2017</a:t>
            </a:r>
          </a:p>
          <a:p>
            <a:pPr marL="514350" lvl="1" indent="0" eaLnBrk="0" fontAlgn="base" hangingPunct="0">
              <a:spcBef>
                <a:spcPts val="600"/>
              </a:spcBef>
              <a:spcAft>
                <a:spcPct val="0"/>
              </a:spcAft>
              <a:buFont typeface="Arial" panose="020B0604020202020204" pitchFamily="34" charset="0"/>
              <a:buNone/>
              <a:defRPr/>
            </a:pPr>
            <a:endParaRPr lang="en-US" sz="3200" b="1" dirty="0" smtClean="0">
              <a:solidFill>
                <a:srgbClr val="002A5C"/>
              </a:solidFill>
            </a:endParaRPr>
          </a:p>
          <a:p>
            <a:pPr lvl="2" eaLnBrk="0" fontAlgn="base" hangingPunct="0">
              <a:spcBef>
                <a:spcPts val="600"/>
              </a:spcBef>
              <a:spcAft>
                <a:spcPct val="0"/>
              </a:spcAft>
              <a:defRPr/>
            </a:pPr>
            <a:endParaRPr lang="en-US" sz="3200" dirty="0" smtClean="0">
              <a:solidFill>
                <a:srgbClr val="002A5C"/>
              </a:solidFill>
            </a:endParaRPr>
          </a:p>
          <a:p>
            <a:pPr algn="ctr" eaLnBrk="0" fontAlgn="base" hangingPunct="0">
              <a:spcBef>
                <a:spcPct val="40000"/>
              </a:spcBef>
              <a:spcAft>
                <a:spcPct val="0"/>
              </a:spcAft>
              <a:buFont typeface="Arial" panose="020B0604020202020204" pitchFamily="34" charset="0"/>
              <a:buNone/>
              <a:defRPr/>
            </a:pPr>
            <a:endParaRPr kumimoji="1" lang="en-US" sz="4000" kern="0" dirty="0">
              <a:solidFill>
                <a:srgbClr val="002A5C"/>
              </a:solidFill>
              <a:latin typeface="Arial"/>
            </a:endParaRPr>
          </a:p>
        </p:txBody>
      </p:sp>
    </p:spTree>
    <p:extLst>
      <p:ext uri="{BB962C8B-B14F-4D97-AF65-F5344CB8AC3E}">
        <p14:creationId xmlns:p14="http://schemas.microsoft.com/office/powerpoint/2010/main" val="320256143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6553200" y="6416675"/>
            <a:ext cx="2133600" cy="365125"/>
          </a:xfrm>
        </p:spPr>
        <p:txBody>
          <a:bodyPr/>
          <a:lstStyle/>
          <a:p>
            <a:fld id="{17EFAC27-A431-4CD8-94E6-5EBB90AEDB59}" type="slidenum">
              <a:rPr lang="en-US" smtClean="0"/>
              <a:t>12</a:t>
            </a:fld>
            <a:endParaRPr lang="en-US" dirty="0"/>
          </a:p>
        </p:txBody>
      </p:sp>
      <p:sp>
        <p:nvSpPr>
          <p:cNvPr id="6" name="Title 1"/>
          <p:cNvSpPr txBox="1">
            <a:spLocks/>
          </p:cNvSpPr>
          <p:nvPr/>
        </p:nvSpPr>
        <p:spPr>
          <a:xfrm>
            <a:off x="314325" y="152400"/>
            <a:ext cx="8229600" cy="838200"/>
          </a:xfrm>
          <a:prstGeom prst="rect">
            <a:avLst/>
          </a:prstGeom>
        </p:spPr>
        <p:txBody>
          <a:bodyPr anchor="t" anchorCtr="0">
            <a:normAutofit/>
          </a:bodyPr>
          <a:lstStyle>
            <a:lvl1pPr algn="ctr" defTabSz="914400" rtl="0" eaLnBrk="1" latinLnBrk="0" hangingPunct="1">
              <a:spcBef>
                <a:spcPct val="0"/>
              </a:spcBef>
              <a:buNone/>
              <a:defRPr sz="4400" b="1" kern="1200" spc="-90" baseline="0">
                <a:solidFill>
                  <a:srgbClr val="002A5C"/>
                </a:solidFill>
                <a:latin typeface="Arial" panose="020B0604020202020204" pitchFamily="34" charset="0"/>
                <a:ea typeface="+mj-ea"/>
                <a:cs typeface="Arial" panose="020B0604020202020204" pitchFamily="34" charset="0"/>
              </a:defRPr>
            </a:lvl1pPr>
          </a:lstStyle>
          <a:p>
            <a:r>
              <a:rPr lang="en-US" sz="4000" dirty="0"/>
              <a:t>Arkansas APCD Newsletter</a:t>
            </a:r>
            <a:endParaRPr lang="en-US" sz="3600" dirty="0"/>
          </a:p>
        </p:txBody>
      </p:sp>
      <p:pic>
        <p:nvPicPr>
          <p:cNvPr id="3" name="Picture 2"/>
          <p:cNvPicPr>
            <a:picLocks noChangeAspect="1"/>
          </p:cNvPicPr>
          <p:nvPr/>
        </p:nvPicPr>
        <p:blipFill>
          <a:blip r:embed="rId3"/>
          <a:stretch>
            <a:fillRect/>
          </a:stretch>
        </p:blipFill>
        <p:spPr>
          <a:xfrm>
            <a:off x="2712243" y="1295400"/>
            <a:ext cx="3719513" cy="1241305"/>
          </a:xfrm>
          <a:prstGeom prst="rect">
            <a:avLst/>
          </a:prstGeom>
        </p:spPr>
      </p:pic>
      <p:pic>
        <p:nvPicPr>
          <p:cNvPr id="7" name="Picture 6"/>
          <p:cNvPicPr>
            <a:picLocks noChangeAspect="1"/>
          </p:cNvPicPr>
          <p:nvPr/>
        </p:nvPicPr>
        <p:blipFill>
          <a:blip r:embed="rId4"/>
          <a:stretch>
            <a:fillRect/>
          </a:stretch>
        </p:blipFill>
        <p:spPr>
          <a:xfrm>
            <a:off x="762000" y="2514600"/>
            <a:ext cx="7696200" cy="3807404"/>
          </a:xfrm>
          <a:prstGeom prst="rect">
            <a:avLst/>
          </a:prstGeom>
        </p:spPr>
      </p:pic>
    </p:spTree>
    <p:extLst>
      <p:ext uri="{BB962C8B-B14F-4D97-AF65-F5344CB8AC3E}">
        <p14:creationId xmlns:p14="http://schemas.microsoft.com/office/powerpoint/2010/main" val="3226978933"/>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6553200" y="6416675"/>
            <a:ext cx="2133600" cy="365125"/>
          </a:xfrm>
        </p:spPr>
        <p:txBody>
          <a:bodyPr/>
          <a:lstStyle/>
          <a:p>
            <a:fld id="{17EFAC27-A431-4CD8-94E6-5EBB90AEDB59}" type="slidenum">
              <a:rPr lang="en-US" smtClean="0"/>
              <a:t>13</a:t>
            </a:fld>
            <a:endParaRPr lang="en-US" dirty="0"/>
          </a:p>
        </p:txBody>
      </p:sp>
      <p:sp>
        <p:nvSpPr>
          <p:cNvPr id="6" name="Title 1"/>
          <p:cNvSpPr txBox="1">
            <a:spLocks/>
          </p:cNvSpPr>
          <p:nvPr/>
        </p:nvSpPr>
        <p:spPr>
          <a:xfrm>
            <a:off x="314325" y="152400"/>
            <a:ext cx="8229600" cy="838200"/>
          </a:xfrm>
          <a:prstGeom prst="rect">
            <a:avLst/>
          </a:prstGeom>
        </p:spPr>
        <p:txBody>
          <a:bodyPr anchor="t" anchorCtr="0">
            <a:normAutofit/>
          </a:bodyPr>
          <a:lstStyle>
            <a:lvl1pPr algn="ctr" defTabSz="914400" rtl="0" eaLnBrk="1" latinLnBrk="0" hangingPunct="1">
              <a:spcBef>
                <a:spcPct val="0"/>
              </a:spcBef>
              <a:buNone/>
              <a:defRPr sz="4400" b="1" kern="1200" spc="-90" baseline="0">
                <a:solidFill>
                  <a:srgbClr val="002A5C"/>
                </a:solidFill>
                <a:latin typeface="Arial" panose="020B0604020202020204" pitchFamily="34" charset="0"/>
                <a:ea typeface="+mj-ea"/>
                <a:cs typeface="Arial" panose="020B0604020202020204" pitchFamily="34" charset="0"/>
              </a:defRPr>
            </a:lvl1pPr>
          </a:lstStyle>
          <a:p>
            <a:r>
              <a:rPr lang="en-US" sz="4000" dirty="0"/>
              <a:t>Arkansas APCD Newsletter</a:t>
            </a:r>
            <a:endParaRPr lang="en-US" sz="3600" dirty="0"/>
          </a:p>
        </p:txBody>
      </p:sp>
      <p:pic>
        <p:nvPicPr>
          <p:cNvPr id="3" name="Picture 2"/>
          <p:cNvPicPr>
            <a:picLocks noChangeAspect="1"/>
          </p:cNvPicPr>
          <p:nvPr/>
        </p:nvPicPr>
        <p:blipFill>
          <a:blip r:embed="rId3"/>
          <a:stretch>
            <a:fillRect/>
          </a:stretch>
        </p:blipFill>
        <p:spPr>
          <a:xfrm>
            <a:off x="2712243" y="1295400"/>
            <a:ext cx="3719513" cy="1241305"/>
          </a:xfrm>
          <a:prstGeom prst="rect">
            <a:avLst/>
          </a:prstGeom>
        </p:spPr>
      </p:pic>
      <p:pic>
        <p:nvPicPr>
          <p:cNvPr id="7" name="Picture 6"/>
          <p:cNvPicPr>
            <a:picLocks noChangeAspect="1"/>
          </p:cNvPicPr>
          <p:nvPr/>
        </p:nvPicPr>
        <p:blipFill>
          <a:blip r:embed="rId4"/>
          <a:stretch>
            <a:fillRect/>
          </a:stretch>
        </p:blipFill>
        <p:spPr>
          <a:xfrm>
            <a:off x="762000" y="2514600"/>
            <a:ext cx="7696200" cy="3807404"/>
          </a:xfrm>
          <a:prstGeom prst="rect">
            <a:avLst/>
          </a:prstGeom>
        </p:spPr>
      </p:pic>
      <p:sp>
        <p:nvSpPr>
          <p:cNvPr id="5" name="Rounded Rectangular Callout 4"/>
          <p:cNvSpPr/>
          <p:nvPr/>
        </p:nvSpPr>
        <p:spPr>
          <a:xfrm>
            <a:off x="3048000" y="4953000"/>
            <a:ext cx="5715000" cy="1219200"/>
          </a:xfrm>
          <a:prstGeom prst="wedgeRoundRectCallout">
            <a:avLst>
              <a:gd name="adj1" fmla="val -36833"/>
              <a:gd name="adj2" fmla="val -100250"/>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r>
              <a:rPr lang="en-US" dirty="0" smtClean="0"/>
              <a:t>Data Quality Issues within name and/or date of birth</a:t>
            </a:r>
          </a:p>
          <a:p>
            <a:pPr marL="285750" indent="-285750" algn="ctr">
              <a:buFont typeface="Arial" panose="020B0604020202020204" pitchFamily="34" charset="0"/>
              <a:buChar char="•"/>
            </a:pPr>
            <a:r>
              <a:rPr lang="en-US" dirty="0" smtClean="0"/>
              <a:t>Name Changes</a:t>
            </a:r>
          </a:p>
          <a:p>
            <a:pPr marL="285750" indent="-285750" algn="ctr">
              <a:buFont typeface="Arial" panose="020B0604020202020204" pitchFamily="34" charset="0"/>
              <a:buChar char="•"/>
            </a:pPr>
            <a:r>
              <a:rPr lang="en-US" dirty="0" smtClean="0"/>
              <a:t>Other (please specify)</a:t>
            </a:r>
            <a:endParaRPr lang="en-US" dirty="0"/>
          </a:p>
        </p:txBody>
      </p:sp>
    </p:spTree>
    <p:extLst>
      <p:ext uri="{BB962C8B-B14F-4D97-AF65-F5344CB8AC3E}">
        <p14:creationId xmlns:p14="http://schemas.microsoft.com/office/powerpoint/2010/main" val="1305921760"/>
      </p:ext>
    </p:extLst>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6553200" y="6416675"/>
            <a:ext cx="2133600" cy="365125"/>
          </a:xfrm>
        </p:spPr>
        <p:txBody>
          <a:bodyPr/>
          <a:lstStyle/>
          <a:p>
            <a:fld id="{17EFAC27-A431-4CD8-94E6-5EBB90AEDB59}" type="slidenum">
              <a:rPr lang="en-US" smtClean="0"/>
              <a:t>14</a:t>
            </a:fld>
            <a:endParaRPr lang="en-US" dirty="0"/>
          </a:p>
        </p:txBody>
      </p:sp>
      <p:sp>
        <p:nvSpPr>
          <p:cNvPr id="6" name="Title 1"/>
          <p:cNvSpPr txBox="1">
            <a:spLocks/>
          </p:cNvSpPr>
          <p:nvPr/>
        </p:nvSpPr>
        <p:spPr>
          <a:xfrm>
            <a:off x="314325" y="152400"/>
            <a:ext cx="8229600" cy="838200"/>
          </a:xfrm>
          <a:prstGeom prst="rect">
            <a:avLst/>
          </a:prstGeom>
        </p:spPr>
        <p:txBody>
          <a:bodyPr anchor="t" anchorCtr="0">
            <a:normAutofit/>
          </a:bodyPr>
          <a:lstStyle>
            <a:lvl1pPr algn="ctr" defTabSz="914400" rtl="0" eaLnBrk="1" latinLnBrk="0" hangingPunct="1">
              <a:spcBef>
                <a:spcPct val="0"/>
              </a:spcBef>
              <a:buNone/>
              <a:defRPr sz="4400" b="1" kern="1200" spc="-90" baseline="0">
                <a:solidFill>
                  <a:srgbClr val="002A5C"/>
                </a:solidFill>
                <a:latin typeface="Arial" panose="020B0604020202020204" pitchFamily="34" charset="0"/>
                <a:ea typeface="+mj-ea"/>
                <a:cs typeface="Arial" panose="020B0604020202020204" pitchFamily="34" charset="0"/>
              </a:defRPr>
            </a:lvl1pPr>
          </a:lstStyle>
          <a:p>
            <a:r>
              <a:rPr lang="en-US" sz="4000" dirty="0"/>
              <a:t>Arkansas APCD Newsletter</a:t>
            </a:r>
            <a:endParaRPr lang="en-US" sz="3600" dirty="0"/>
          </a:p>
        </p:txBody>
      </p:sp>
      <p:pic>
        <p:nvPicPr>
          <p:cNvPr id="3" name="Picture 2"/>
          <p:cNvPicPr>
            <a:picLocks noChangeAspect="1"/>
          </p:cNvPicPr>
          <p:nvPr/>
        </p:nvPicPr>
        <p:blipFill>
          <a:blip r:embed="rId3"/>
          <a:stretch>
            <a:fillRect/>
          </a:stretch>
        </p:blipFill>
        <p:spPr>
          <a:xfrm>
            <a:off x="2712243" y="1295400"/>
            <a:ext cx="3719513" cy="1241305"/>
          </a:xfrm>
          <a:prstGeom prst="rect">
            <a:avLst/>
          </a:prstGeom>
        </p:spPr>
      </p:pic>
      <p:pic>
        <p:nvPicPr>
          <p:cNvPr id="7" name="Picture 6"/>
          <p:cNvPicPr>
            <a:picLocks noChangeAspect="1"/>
          </p:cNvPicPr>
          <p:nvPr/>
        </p:nvPicPr>
        <p:blipFill>
          <a:blip r:embed="rId4"/>
          <a:stretch>
            <a:fillRect/>
          </a:stretch>
        </p:blipFill>
        <p:spPr>
          <a:xfrm>
            <a:off x="762000" y="2514600"/>
            <a:ext cx="7696200" cy="3807404"/>
          </a:xfrm>
          <a:prstGeom prst="rect">
            <a:avLst/>
          </a:prstGeom>
        </p:spPr>
      </p:pic>
      <p:sp>
        <p:nvSpPr>
          <p:cNvPr id="5" name="Rounded Rectangular Callout 4"/>
          <p:cNvSpPr/>
          <p:nvPr/>
        </p:nvSpPr>
        <p:spPr>
          <a:xfrm>
            <a:off x="5410200" y="5380037"/>
            <a:ext cx="3590925" cy="1219200"/>
          </a:xfrm>
          <a:prstGeom prst="wedgeRoundRectCallout">
            <a:avLst>
              <a:gd name="adj1" fmla="val -99422"/>
              <a:gd name="adj2" fmla="val -17000"/>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r>
              <a:rPr lang="en-US" dirty="0" smtClean="0"/>
              <a:t>Junior/Senior association</a:t>
            </a:r>
          </a:p>
          <a:p>
            <a:pPr marL="285750" indent="-285750" algn="ctr">
              <a:buFont typeface="Arial" panose="020B0604020202020204" pitchFamily="34" charset="0"/>
              <a:buChar char="•"/>
            </a:pPr>
            <a:r>
              <a:rPr lang="en-US" dirty="0" smtClean="0"/>
              <a:t>Data Quality Issues</a:t>
            </a:r>
          </a:p>
          <a:p>
            <a:pPr marL="285750" indent="-285750" algn="ctr">
              <a:buFont typeface="Arial" panose="020B0604020202020204" pitchFamily="34" charset="0"/>
              <a:buChar char="•"/>
            </a:pPr>
            <a:r>
              <a:rPr lang="en-US" dirty="0" smtClean="0"/>
              <a:t>Parent/Dependency association</a:t>
            </a:r>
          </a:p>
          <a:p>
            <a:pPr marL="285750" indent="-285750" algn="ctr">
              <a:buFont typeface="Arial" panose="020B0604020202020204" pitchFamily="34" charset="0"/>
              <a:buChar char="•"/>
            </a:pPr>
            <a:r>
              <a:rPr lang="en-US" dirty="0" smtClean="0"/>
              <a:t>Other (please specify)</a:t>
            </a:r>
            <a:endParaRPr lang="en-US" dirty="0"/>
          </a:p>
        </p:txBody>
      </p:sp>
    </p:spTree>
    <p:extLst>
      <p:ext uri="{BB962C8B-B14F-4D97-AF65-F5344CB8AC3E}">
        <p14:creationId xmlns:p14="http://schemas.microsoft.com/office/powerpoint/2010/main" val="3319617371"/>
      </p:ext>
    </p:extLst>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990600"/>
            <a:ext cx="8382000" cy="5105400"/>
          </a:xfrm>
        </p:spPr>
        <p:txBody>
          <a:bodyPr>
            <a:normAutofit lnSpcReduction="10000"/>
          </a:bodyPr>
          <a:lstStyle/>
          <a:p>
            <a:pPr marL="571500" indent="-457200" eaLnBrk="0" fontAlgn="base" hangingPunct="0">
              <a:spcBef>
                <a:spcPts val="600"/>
              </a:spcBef>
              <a:spcAft>
                <a:spcPct val="0"/>
              </a:spcAft>
              <a:defRPr/>
            </a:pPr>
            <a:r>
              <a:rPr lang="en-US" sz="3100" dirty="0" smtClean="0">
                <a:solidFill>
                  <a:srgbClr val="002A5C"/>
                </a:solidFill>
              </a:rPr>
              <a:t>SB </a:t>
            </a:r>
            <a:r>
              <a:rPr lang="en-US" sz="3100" dirty="0">
                <a:solidFill>
                  <a:srgbClr val="002A5C"/>
                </a:solidFill>
              </a:rPr>
              <a:t>565, which adds data elements required for health professional licensure board reporting to us, ADH, and the Minority Health Commission, is now </a:t>
            </a:r>
            <a:r>
              <a:rPr lang="en-US" sz="3100" b="1" dirty="0">
                <a:solidFill>
                  <a:srgbClr val="002A5C"/>
                </a:solidFill>
              </a:rPr>
              <a:t>Act 970 of 2017</a:t>
            </a:r>
            <a:r>
              <a:rPr lang="en-US" sz="3100" dirty="0">
                <a:solidFill>
                  <a:srgbClr val="002A5C"/>
                </a:solidFill>
              </a:rPr>
              <a:t>.</a:t>
            </a:r>
          </a:p>
          <a:p>
            <a:pPr marL="571500" indent="-457200" eaLnBrk="0" fontAlgn="base" hangingPunct="0">
              <a:spcBef>
                <a:spcPts val="600"/>
              </a:spcBef>
              <a:spcAft>
                <a:spcPct val="0"/>
              </a:spcAft>
              <a:defRPr/>
            </a:pPr>
            <a:r>
              <a:rPr lang="en-US" sz="3100" dirty="0" smtClean="0">
                <a:solidFill>
                  <a:srgbClr val="002A5C"/>
                </a:solidFill>
              </a:rPr>
              <a:t>Senate Bill </a:t>
            </a:r>
            <a:r>
              <a:rPr lang="en-US" sz="3100" dirty="0">
                <a:solidFill>
                  <a:srgbClr val="002A5C"/>
                </a:solidFill>
              </a:rPr>
              <a:t>566, to integrate hospital discharge and emergency department visits for the uninsured, cancer registry, and birth and death records into the APCD, is now </a:t>
            </a:r>
            <a:r>
              <a:rPr lang="en-US" sz="3100" b="1" dirty="0">
                <a:solidFill>
                  <a:srgbClr val="002A5C"/>
                </a:solidFill>
              </a:rPr>
              <a:t>Act 979 of </a:t>
            </a:r>
            <a:r>
              <a:rPr lang="en-US" sz="3100" b="1" dirty="0" smtClean="0">
                <a:solidFill>
                  <a:srgbClr val="002A5C"/>
                </a:solidFill>
              </a:rPr>
              <a:t>2017</a:t>
            </a:r>
            <a:r>
              <a:rPr lang="en-US" sz="3100" dirty="0" smtClean="0">
                <a:solidFill>
                  <a:srgbClr val="002A5C"/>
                </a:solidFill>
              </a:rPr>
              <a:t>.</a:t>
            </a:r>
          </a:p>
          <a:p>
            <a:pPr marL="571500" indent="-457200" eaLnBrk="0" fontAlgn="base" hangingPunct="0">
              <a:spcBef>
                <a:spcPts val="600"/>
              </a:spcBef>
              <a:spcAft>
                <a:spcPct val="0"/>
              </a:spcAft>
              <a:defRPr/>
            </a:pPr>
            <a:r>
              <a:rPr lang="en-US" sz="3100" dirty="0">
                <a:solidFill>
                  <a:srgbClr val="002A5C"/>
                </a:solidFill>
              </a:rPr>
              <a:t>Senate Bill 769, to integrate medical marijuana qualifying patient data into the APCD, is now </a:t>
            </a:r>
            <a:r>
              <a:rPr lang="en-US" sz="3100" b="1" dirty="0">
                <a:solidFill>
                  <a:srgbClr val="002A5C"/>
                </a:solidFill>
              </a:rPr>
              <a:t>Act 948 of </a:t>
            </a:r>
            <a:r>
              <a:rPr lang="en-US" sz="3100" b="1" dirty="0" smtClean="0">
                <a:solidFill>
                  <a:srgbClr val="002A5C"/>
                </a:solidFill>
              </a:rPr>
              <a:t>2017</a:t>
            </a:r>
            <a:r>
              <a:rPr lang="en-US" sz="3100" dirty="0" smtClean="0">
                <a:solidFill>
                  <a:srgbClr val="002A5C"/>
                </a:solidFill>
              </a:rPr>
              <a:t>.</a:t>
            </a:r>
            <a:endParaRPr lang="en-US" sz="3100" dirty="0">
              <a:solidFill>
                <a:srgbClr val="002A5C"/>
              </a:solidFill>
            </a:endParaRPr>
          </a:p>
          <a:p>
            <a:pPr marL="571500" indent="-457200" eaLnBrk="0" fontAlgn="base" hangingPunct="0">
              <a:spcBef>
                <a:spcPts val="600"/>
              </a:spcBef>
              <a:spcAft>
                <a:spcPct val="0"/>
              </a:spcAft>
              <a:defRPr/>
            </a:pPr>
            <a:endParaRPr lang="en-US" sz="3100" b="1" dirty="0" smtClean="0">
              <a:solidFill>
                <a:srgbClr val="002A5C"/>
              </a:solidFill>
            </a:endParaRPr>
          </a:p>
          <a:p>
            <a:pPr marL="571500" indent="-457200" eaLnBrk="0" fontAlgn="base" hangingPunct="0">
              <a:spcBef>
                <a:spcPts val="600"/>
              </a:spcBef>
              <a:spcAft>
                <a:spcPct val="0"/>
              </a:spcAft>
              <a:defRPr/>
            </a:pPr>
            <a:endParaRPr lang="en-US" sz="3100" b="1" dirty="0">
              <a:solidFill>
                <a:srgbClr val="002A5C"/>
              </a:solidFill>
            </a:endParaRPr>
          </a:p>
          <a:p>
            <a:pPr marL="571500" indent="-457200" eaLnBrk="0" fontAlgn="base" hangingPunct="0">
              <a:spcBef>
                <a:spcPts val="600"/>
              </a:spcBef>
              <a:spcAft>
                <a:spcPct val="0"/>
              </a:spcAft>
              <a:defRPr/>
            </a:pPr>
            <a:endParaRPr lang="en-US" sz="3100" b="1" dirty="0" smtClean="0">
              <a:solidFill>
                <a:srgbClr val="002A5C"/>
              </a:solidFill>
            </a:endParaRPr>
          </a:p>
          <a:p>
            <a:pPr marL="571500" indent="-457200" eaLnBrk="0" fontAlgn="base" hangingPunct="0">
              <a:spcBef>
                <a:spcPts val="600"/>
              </a:spcBef>
              <a:spcAft>
                <a:spcPct val="0"/>
              </a:spcAft>
              <a:defRPr/>
            </a:pPr>
            <a:endParaRPr lang="en-US" sz="2800" b="1" dirty="0" smtClean="0">
              <a:solidFill>
                <a:srgbClr val="002A5C"/>
              </a:solidFill>
            </a:endParaRPr>
          </a:p>
          <a:p>
            <a:pPr lvl="2" eaLnBrk="0" fontAlgn="base" hangingPunct="0">
              <a:spcBef>
                <a:spcPts val="600"/>
              </a:spcBef>
              <a:spcAft>
                <a:spcPct val="0"/>
              </a:spcAft>
              <a:defRPr/>
            </a:pPr>
            <a:endParaRPr lang="en-US" dirty="0">
              <a:solidFill>
                <a:srgbClr val="002A5C"/>
              </a:solidFill>
            </a:endParaRPr>
          </a:p>
          <a:p>
            <a:pPr lvl="0" algn="ctr" eaLnBrk="0" fontAlgn="base" hangingPunct="0">
              <a:spcBef>
                <a:spcPct val="40000"/>
              </a:spcBef>
              <a:spcAft>
                <a:spcPct val="0"/>
              </a:spcAft>
              <a:buNone/>
              <a:defRPr/>
            </a:pPr>
            <a:endParaRPr kumimoji="1" lang="en-US" kern="0" dirty="0">
              <a:solidFill>
                <a:srgbClr val="002A5C"/>
              </a:solidFill>
              <a:latin typeface="Arial"/>
            </a:endParaRPr>
          </a:p>
        </p:txBody>
      </p:sp>
      <p:sp>
        <p:nvSpPr>
          <p:cNvPr id="4" name="Slide Number Placeholder 3"/>
          <p:cNvSpPr>
            <a:spLocks noGrp="1"/>
          </p:cNvSpPr>
          <p:nvPr>
            <p:ph type="sldNum" sz="quarter" idx="12"/>
          </p:nvPr>
        </p:nvSpPr>
        <p:spPr>
          <a:xfrm>
            <a:off x="6553200" y="6416675"/>
            <a:ext cx="2133600" cy="365125"/>
          </a:xfrm>
        </p:spPr>
        <p:txBody>
          <a:bodyPr/>
          <a:lstStyle/>
          <a:p>
            <a:fld id="{17EFAC27-A431-4CD8-94E6-5EBB90AEDB59}" type="slidenum">
              <a:rPr lang="en-US" smtClean="0">
                <a:solidFill>
                  <a:prstClr val="black"/>
                </a:solidFill>
              </a:rPr>
              <a:pPr/>
              <a:t>15</a:t>
            </a:fld>
            <a:endParaRPr lang="en-US" dirty="0">
              <a:solidFill>
                <a:prstClr val="black"/>
              </a:solidFill>
            </a:endParaRPr>
          </a:p>
        </p:txBody>
      </p:sp>
      <p:sp>
        <p:nvSpPr>
          <p:cNvPr id="6" name="Title 1"/>
          <p:cNvSpPr txBox="1">
            <a:spLocks/>
          </p:cNvSpPr>
          <p:nvPr/>
        </p:nvSpPr>
        <p:spPr>
          <a:xfrm>
            <a:off x="314325" y="152400"/>
            <a:ext cx="8229600" cy="838200"/>
          </a:xfrm>
          <a:prstGeom prst="rect">
            <a:avLst/>
          </a:prstGeom>
        </p:spPr>
        <p:txBody>
          <a:bodyPr anchor="t" anchorCtr="0">
            <a:normAutofit/>
          </a:bodyPr>
          <a:lstStyle>
            <a:lvl1pPr algn="ctr" defTabSz="914400" rtl="0" eaLnBrk="1" latinLnBrk="0" hangingPunct="1">
              <a:spcBef>
                <a:spcPct val="0"/>
              </a:spcBef>
              <a:buNone/>
              <a:defRPr sz="4400" b="1" kern="1200" spc="-90" baseline="0">
                <a:solidFill>
                  <a:srgbClr val="002A5C"/>
                </a:solidFill>
                <a:latin typeface="Arial" panose="020B0604020202020204" pitchFamily="34" charset="0"/>
                <a:ea typeface="+mj-ea"/>
                <a:cs typeface="Arial" panose="020B0604020202020204" pitchFamily="34" charset="0"/>
              </a:defRPr>
            </a:lvl1pPr>
          </a:lstStyle>
          <a:p>
            <a:r>
              <a:rPr lang="en-US" sz="3600" dirty="0" smtClean="0"/>
              <a:t>Arkansas Legislative Update</a:t>
            </a:r>
            <a:endParaRPr lang="en-US" sz="3600" dirty="0"/>
          </a:p>
        </p:txBody>
      </p:sp>
    </p:spTree>
    <p:extLst>
      <p:ext uri="{BB962C8B-B14F-4D97-AF65-F5344CB8AC3E}">
        <p14:creationId xmlns:p14="http://schemas.microsoft.com/office/powerpoint/2010/main" val="149986657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990600"/>
            <a:ext cx="8382000" cy="5105400"/>
          </a:xfrm>
        </p:spPr>
        <p:txBody>
          <a:bodyPr>
            <a:normAutofit/>
          </a:bodyPr>
          <a:lstStyle/>
          <a:p>
            <a:pPr marL="571500" indent="-457200" eaLnBrk="0" fontAlgn="base" hangingPunct="0">
              <a:spcBef>
                <a:spcPts val="600"/>
              </a:spcBef>
              <a:spcAft>
                <a:spcPct val="0"/>
              </a:spcAft>
              <a:defRPr/>
            </a:pPr>
            <a:r>
              <a:rPr lang="en-US" b="1" dirty="0" smtClean="0">
                <a:solidFill>
                  <a:srgbClr val="002A5C"/>
                </a:solidFill>
              </a:rPr>
              <a:t>Arkansas Vital Statistics Linkage</a:t>
            </a:r>
          </a:p>
          <a:p>
            <a:pPr marL="971550" lvl="1" indent="-457200" eaLnBrk="0" fontAlgn="base" hangingPunct="0">
              <a:spcBef>
                <a:spcPts val="600"/>
              </a:spcBef>
              <a:spcAft>
                <a:spcPct val="0"/>
              </a:spcAft>
              <a:defRPr/>
            </a:pPr>
            <a:r>
              <a:rPr lang="en-US" b="1" dirty="0" smtClean="0">
                <a:solidFill>
                  <a:srgbClr val="002A5C"/>
                </a:solidFill>
              </a:rPr>
              <a:t>APCD Unique ID will be applied to</a:t>
            </a:r>
          </a:p>
          <a:p>
            <a:pPr marL="1371600" lvl="2" indent="-457200" eaLnBrk="0" fontAlgn="base" hangingPunct="0">
              <a:spcBef>
                <a:spcPts val="600"/>
              </a:spcBef>
              <a:spcAft>
                <a:spcPct val="0"/>
              </a:spcAft>
              <a:defRPr/>
            </a:pPr>
            <a:r>
              <a:rPr lang="en-US" b="1" dirty="0" smtClean="0">
                <a:solidFill>
                  <a:srgbClr val="002A5C"/>
                </a:solidFill>
              </a:rPr>
              <a:t>Arkansas Birth Certificate data</a:t>
            </a:r>
          </a:p>
          <a:p>
            <a:pPr marL="1371600" lvl="2" indent="-457200" eaLnBrk="0" fontAlgn="base" hangingPunct="0">
              <a:spcBef>
                <a:spcPts val="600"/>
              </a:spcBef>
              <a:spcAft>
                <a:spcPct val="0"/>
              </a:spcAft>
              <a:defRPr/>
            </a:pPr>
            <a:r>
              <a:rPr lang="en-US" b="1" dirty="0" smtClean="0">
                <a:solidFill>
                  <a:srgbClr val="002A5C"/>
                </a:solidFill>
              </a:rPr>
              <a:t>Arkansas Death Certificate data</a:t>
            </a:r>
          </a:p>
          <a:p>
            <a:pPr marL="1371600" lvl="2" indent="-457200" eaLnBrk="0" fontAlgn="base" hangingPunct="0">
              <a:spcBef>
                <a:spcPts val="600"/>
              </a:spcBef>
              <a:spcAft>
                <a:spcPct val="0"/>
              </a:spcAft>
              <a:defRPr/>
            </a:pPr>
            <a:r>
              <a:rPr lang="en-US" b="1" dirty="0" smtClean="0">
                <a:solidFill>
                  <a:srgbClr val="002A5C"/>
                </a:solidFill>
              </a:rPr>
              <a:t>Arkansas Hospital Discharge data</a:t>
            </a:r>
          </a:p>
          <a:p>
            <a:pPr marL="1371600" lvl="2" indent="-457200" eaLnBrk="0" fontAlgn="base" hangingPunct="0">
              <a:spcBef>
                <a:spcPts val="600"/>
              </a:spcBef>
              <a:spcAft>
                <a:spcPct val="0"/>
              </a:spcAft>
              <a:defRPr/>
            </a:pPr>
            <a:r>
              <a:rPr lang="en-US" b="1" dirty="0" smtClean="0">
                <a:solidFill>
                  <a:srgbClr val="002A5C"/>
                </a:solidFill>
              </a:rPr>
              <a:t>Arkansas Emergency Department data</a:t>
            </a:r>
          </a:p>
          <a:p>
            <a:pPr marL="1371600" lvl="2" indent="-457200" eaLnBrk="0" fontAlgn="base" hangingPunct="0">
              <a:spcBef>
                <a:spcPts val="600"/>
              </a:spcBef>
              <a:spcAft>
                <a:spcPct val="0"/>
              </a:spcAft>
              <a:defRPr/>
            </a:pPr>
            <a:r>
              <a:rPr lang="en-US" b="1" dirty="0" smtClean="0">
                <a:solidFill>
                  <a:srgbClr val="002A5C"/>
                </a:solidFill>
              </a:rPr>
              <a:t>Arkansas Cancer Registry Data</a:t>
            </a:r>
            <a:endParaRPr lang="en-US" b="1" dirty="0">
              <a:solidFill>
                <a:srgbClr val="002A5C"/>
              </a:solidFill>
            </a:endParaRPr>
          </a:p>
          <a:p>
            <a:pPr marL="571500" indent="-457200" eaLnBrk="0" fontAlgn="base" hangingPunct="0">
              <a:spcBef>
                <a:spcPts val="600"/>
              </a:spcBef>
              <a:spcAft>
                <a:spcPct val="0"/>
              </a:spcAft>
              <a:defRPr/>
            </a:pPr>
            <a:r>
              <a:rPr lang="en-US" b="1" dirty="0" smtClean="0">
                <a:solidFill>
                  <a:srgbClr val="002A5C"/>
                </a:solidFill>
              </a:rPr>
              <a:t>On-line Exception Submission Process</a:t>
            </a:r>
          </a:p>
          <a:p>
            <a:pPr marL="571500" indent="-457200" eaLnBrk="0" fontAlgn="base" hangingPunct="0">
              <a:spcBef>
                <a:spcPts val="600"/>
              </a:spcBef>
              <a:spcAft>
                <a:spcPct val="0"/>
              </a:spcAft>
              <a:defRPr/>
            </a:pPr>
            <a:r>
              <a:rPr lang="en-US" b="1" dirty="0" smtClean="0">
                <a:solidFill>
                  <a:srgbClr val="002A5C"/>
                </a:solidFill>
              </a:rPr>
              <a:t>JIRA Service Desk support</a:t>
            </a:r>
            <a:endParaRPr lang="en-US" b="1" dirty="0">
              <a:solidFill>
                <a:srgbClr val="002A5C"/>
              </a:solidFill>
            </a:endParaRPr>
          </a:p>
          <a:p>
            <a:pPr marL="571500" indent="-457200" eaLnBrk="0" fontAlgn="base" hangingPunct="0">
              <a:spcBef>
                <a:spcPts val="600"/>
              </a:spcBef>
              <a:spcAft>
                <a:spcPct val="0"/>
              </a:spcAft>
              <a:defRPr/>
            </a:pPr>
            <a:endParaRPr lang="en-US" sz="3100" b="1" dirty="0" smtClean="0">
              <a:solidFill>
                <a:srgbClr val="002A5C"/>
              </a:solidFill>
            </a:endParaRPr>
          </a:p>
          <a:p>
            <a:pPr marL="571500" indent="-457200" eaLnBrk="0" fontAlgn="base" hangingPunct="0">
              <a:spcBef>
                <a:spcPts val="600"/>
              </a:spcBef>
              <a:spcAft>
                <a:spcPct val="0"/>
              </a:spcAft>
              <a:defRPr/>
            </a:pPr>
            <a:endParaRPr lang="en-US" sz="3100" b="1" dirty="0">
              <a:solidFill>
                <a:srgbClr val="002A5C"/>
              </a:solidFill>
            </a:endParaRPr>
          </a:p>
          <a:p>
            <a:pPr marL="571500" indent="-457200" eaLnBrk="0" fontAlgn="base" hangingPunct="0">
              <a:spcBef>
                <a:spcPts val="600"/>
              </a:spcBef>
              <a:spcAft>
                <a:spcPct val="0"/>
              </a:spcAft>
              <a:defRPr/>
            </a:pPr>
            <a:endParaRPr lang="en-US" sz="3100" b="1" dirty="0" smtClean="0">
              <a:solidFill>
                <a:srgbClr val="002A5C"/>
              </a:solidFill>
            </a:endParaRPr>
          </a:p>
          <a:p>
            <a:pPr marL="571500" indent="-457200" eaLnBrk="0" fontAlgn="base" hangingPunct="0">
              <a:spcBef>
                <a:spcPts val="600"/>
              </a:spcBef>
              <a:spcAft>
                <a:spcPct val="0"/>
              </a:spcAft>
              <a:defRPr/>
            </a:pPr>
            <a:endParaRPr lang="en-US" sz="2800" b="1" dirty="0" smtClean="0">
              <a:solidFill>
                <a:srgbClr val="002A5C"/>
              </a:solidFill>
            </a:endParaRPr>
          </a:p>
          <a:p>
            <a:pPr lvl="2" eaLnBrk="0" fontAlgn="base" hangingPunct="0">
              <a:spcBef>
                <a:spcPts val="600"/>
              </a:spcBef>
              <a:spcAft>
                <a:spcPct val="0"/>
              </a:spcAft>
              <a:defRPr/>
            </a:pPr>
            <a:endParaRPr lang="en-US" dirty="0">
              <a:solidFill>
                <a:srgbClr val="002A5C"/>
              </a:solidFill>
            </a:endParaRPr>
          </a:p>
          <a:p>
            <a:pPr lvl="0" algn="ctr" eaLnBrk="0" fontAlgn="base" hangingPunct="0">
              <a:spcBef>
                <a:spcPct val="40000"/>
              </a:spcBef>
              <a:spcAft>
                <a:spcPct val="0"/>
              </a:spcAft>
              <a:buNone/>
              <a:defRPr/>
            </a:pPr>
            <a:endParaRPr kumimoji="1" lang="en-US" kern="0" dirty="0">
              <a:solidFill>
                <a:srgbClr val="002A5C"/>
              </a:solidFill>
              <a:latin typeface="Arial"/>
            </a:endParaRPr>
          </a:p>
        </p:txBody>
      </p:sp>
      <p:sp>
        <p:nvSpPr>
          <p:cNvPr id="4" name="Slide Number Placeholder 3"/>
          <p:cNvSpPr>
            <a:spLocks noGrp="1"/>
          </p:cNvSpPr>
          <p:nvPr>
            <p:ph type="sldNum" sz="quarter" idx="12"/>
          </p:nvPr>
        </p:nvSpPr>
        <p:spPr>
          <a:xfrm>
            <a:off x="6553200" y="6416675"/>
            <a:ext cx="2133600" cy="365125"/>
          </a:xfrm>
        </p:spPr>
        <p:txBody>
          <a:bodyPr/>
          <a:lstStyle/>
          <a:p>
            <a:fld id="{17EFAC27-A431-4CD8-94E6-5EBB90AEDB59}" type="slidenum">
              <a:rPr lang="en-US" smtClean="0">
                <a:solidFill>
                  <a:prstClr val="black"/>
                </a:solidFill>
              </a:rPr>
              <a:pPr/>
              <a:t>16</a:t>
            </a:fld>
            <a:endParaRPr lang="en-US" dirty="0">
              <a:solidFill>
                <a:prstClr val="black"/>
              </a:solidFill>
            </a:endParaRPr>
          </a:p>
        </p:txBody>
      </p:sp>
      <p:sp>
        <p:nvSpPr>
          <p:cNvPr id="6" name="Title 1"/>
          <p:cNvSpPr txBox="1">
            <a:spLocks/>
          </p:cNvSpPr>
          <p:nvPr/>
        </p:nvSpPr>
        <p:spPr>
          <a:xfrm>
            <a:off x="314325" y="152400"/>
            <a:ext cx="8229600" cy="838200"/>
          </a:xfrm>
          <a:prstGeom prst="rect">
            <a:avLst/>
          </a:prstGeom>
        </p:spPr>
        <p:txBody>
          <a:bodyPr anchor="t" anchorCtr="0">
            <a:normAutofit/>
          </a:bodyPr>
          <a:lstStyle>
            <a:lvl1pPr algn="ctr" defTabSz="914400" rtl="0" eaLnBrk="1" latinLnBrk="0" hangingPunct="1">
              <a:spcBef>
                <a:spcPct val="0"/>
              </a:spcBef>
              <a:buNone/>
              <a:defRPr sz="4400" b="1" kern="1200" spc="-90" baseline="0">
                <a:solidFill>
                  <a:srgbClr val="002A5C"/>
                </a:solidFill>
                <a:latin typeface="Arial" panose="020B0604020202020204" pitchFamily="34" charset="0"/>
                <a:ea typeface="+mj-ea"/>
                <a:cs typeface="Arial" panose="020B0604020202020204" pitchFamily="34" charset="0"/>
              </a:defRPr>
            </a:lvl1pPr>
          </a:lstStyle>
          <a:p>
            <a:r>
              <a:rPr lang="en-US" sz="3600" dirty="0" smtClean="0"/>
              <a:t>Solution Enhancements</a:t>
            </a:r>
            <a:endParaRPr lang="en-US" sz="3600" dirty="0"/>
          </a:p>
        </p:txBody>
      </p:sp>
    </p:spTree>
    <p:extLst>
      <p:ext uri="{BB962C8B-B14F-4D97-AF65-F5344CB8AC3E}">
        <p14:creationId xmlns:p14="http://schemas.microsoft.com/office/powerpoint/2010/main" val="79265724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JIRA Service Desk Support</a:t>
            </a:r>
            <a:endParaRPr lang="en-US" dirty="0"/>
          </a:p>
        </p:txBody>
      </p:sp>
      <p:sp>
        <p:nvSpPr>
          <p:cNvPr id="3" name="Content Placeholder 2"/>
          <p:cNvSpPr>
            <a:spLocks noGrp="1"/>
          </p:cNvSpPr>
          <p:nvPr>
            <p:ph idx="1"/>
          </p:nvPr>
        </p:nvSpPr>
        <p:spPr/>
        <p:txBody>
          <a:bodyPr>
            <a:normAutofit fontScale="77500" lnSpcReduction="20000"/>
          </a:bodyPr>
          <a:lstStyle/>
          <a:p>
            <a:r>
              <a:rPr lang="en-US" dirty="0" smtClean="0">
                <a:solidFill>
                  <a:srgbClr val="002A5C"/>
                </a:solidFill>
              </a:rPr>
              <a:t>Used for assisting submitting entities with data submission, technical support, sending new encryption keys, etc. </a:t>
            </a:r>
          </a:p>
          <a:p>
            <a:r>
              <a:rPr lang="en-US" dirty="0" smtClean="0">
                <a:solidFill>
                  <a:srgbClr val="002A5C"/>
                </a:solidFill>
              </a:rPr>
              <a:t>The ONLY channel of support communication between ARAPCD and Submitting Entities. </a:t>
            </a:r>
          </a:p>
          <a:p>
            <a:r>
              <a:rPr lang="en-US" dirty="0" smtClean="0">
                <a:solidFill>
                  <a:srgbClr val="002A5C"/>
                </a:solidFill>
              </a:rPr>
              <a:t>If Submitting Entities have never used JIRA Service Desk to reach out to ARAPCD for support, be sure to send a test request to ensure you can receive notifications from JIRA. </a:t>
            </a:r>
          </a:p>
          <a:p>
            <a:r>
              <a:rPr lang="en-US" dirty="0" smtClean="0">
                <a:solidFill>
                  <a:srgbClr val="002A5C"/>
                </a:solidFill>
              </a:rPr>
              <a:t>Submitting Entities can reach out to ARAPCD Support team via:</a:t>
            </a:r>
          </a:p>
          <a:p>
            <a:pPr lvl="1"/>
            <a:r>
              <a:rPr lang="en-US" dirty="0" smtClean="0">
                <a:solidFill>
                  <a:srgbClr val="002A5C"/>
                </a:solidFill>
              </a:rPr>
              <a:t>Email </a:t>
            </a:r>
            <a:r>
              <a:rPr lang="en-US" u="sng" dirty="0" smtClean="0">
                <a:solidFill>
                  <a:srgbClr val="002A5C"/>
                </a:solidFill>
                <a:hlinkClick r:id="rId2"/>
              </a:rPr>
              <a:t>support@achiapcd.atlassian.net</a:t>
            </a:r>
            <a:endParaRPr lang="en-US" u="sng" dirty="0" smtClean="0">
              <a:solidFill>
                <a:srgbClr val="002A5C"/>
              </a:solidFill>
            </a:endParaRPr>
          </a:p>
          <a:p>
            <a:pPr lvl="1"/>
            <a:r>
              <a:rPr lang="en-US" dirty="0" smtClean="0">
                <a:solidFill>
                  <a:srgbClr val="002A5C"/>
                </a:solidFill>
              </a:rPr>
              <a:t>Submit/Update support request via </a:t>
            </a:r>
            <a:r>
              <a:rPr lang="en-US" dirty="0">
                <a:solidFill>
                  <a:srgbClr val="002A5C"/>
                </a:solidFill>
              </a:rPr>
              <a:t>the Help Center </a:t>
            </a:r>
            <a:r>
              <a:rPr lang="en-US" dirty="0">
                <a:solidFill>
                  <a:srgbClr val="002A5C"/>
                </a:solidFill>
                <a:hlinkClick r:id="rId3"/>
              </a:rPr>
              <a:t>https://</a:t>
            </a:r>
            <a:r>
              <a:rPr lang="en-US" dirty="0" smtClean="0">
                <a:solidFill>
                  <a:srgbClr val="002A5C"/>
                </a:solidFill>
                <a:hlinkClick r:id="rId3"/>
              </a:rPr>
              <a:t>achiapcd.atlassian.net/servicedesk/customer/portals</a:t>
            </a:r>
            <a:endParaRPr lang="en-US" dirty="0">
              <a:solidFill>
                <a:srgbClr val="002A5C"/>
              </a:solidFill>
            </a:endParaRPr>
          </a:p>
          <a:p>
            <a:pPr lvl="1"/>
            <a:endParaRPr lang="en-US" dirty="0" smtClean="0"/>
          </a:p>
          <a:p>
            <a:pPr lvl="1"/>
            <a:endParaRPr lang="en-US" dirty="0" smtClean="0"/>
          </a:p>
          <a:p>
            <a:endParaRPr lang="en-US" dirty="0" smtClean="0"/>
          </a:p>
          <a:p>
            <a:endParaRPr lang="en-US" dirty="0"/>
          </a:p>
        </p:txBody>
      </p:sp>
      <p:sp>
        <p:nvSpPr>
          <p:cNvPr id="4" name="Slide Number Placeholder 3"/>
          <p:cNvSpPr>
            <a:spLocks noGrp="1"/>
          </p:cNvSpPr>
          <p:nvPr>
            <p:ph type="sldNum" sz="quarter" idx="12"/>
          </p:nvPr>
        </p:nvSpPr>
        <p:spPr/>
        <p:txBody>
          <a:bodyPr/>
          <a:lstStyle/>
          <a:p>
            <a:fld id="{757B982C-9512-49DA-A8A7-8138CD0FFB05}" type="slidenum">
              <a:rPr lang="en-US" smtClean="0"/>
              <a:t>17</a:t>
            </a:fld>
            <a:endParaRPr lang="en-US" dirty="0"/>
          </a:p>
        </p:txBody>
      </p:sp>
    </p:spTree>
    <p:extLst>
      <p:ext uri="{BB962C8B-B14F-4D97-AF65-F5344CB8AC3E}">
        <p14:creationId xmlns:p14="http://schemas.microsoft.com/office/powerpoint/2010/main" val="21665346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Proposed Arkansas Data Submission (DSG) Guide Changes</a:t>
            </a:r>
            <a:br>
              <a:rPr lang="en-US" dirty="0"/>
            </a:br>
            <a:endParaRPr lang="en-US" dirty="0"/>
          </a:p>
        </p:txBody>
      </p:sp>
      <p:sp>
        <p:nvSpPr>
          <p:cNvPr id="3" name="Text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2"/>
          </p:nvPr>
        </p:nvSpPr>
        <p:spPr/>
        <p:txBody>
          <a:bodyPr/>
          <a:lstStyle/>
          <a:p>
            <a:fld id="{757B982C-9512-49DA-A8A7-8138CD0FFB05}" type="slidenum">
              <a:rPr lang="en-US" smtClean="0"/>
              <a:t>18</a:t>
            </a:fld>
            <a:endParaRPr lang="en-US" dirty="0"/>
          </a:p>
        </p:txBody>
      </p:sp>
    </p:spTree>
    <p:extLst>
      <p:ext uri="{BB962C8B-B14F-4D97-AF65-F5344CB8AC3E}">
        <p14:creationId xmlns:p14="http://schemas.microsoft.com/office/powerpoint/2010/main" val="21511539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6553200" y="6416675"/>
            <a:ext cx="2133600" cy="365125"/>
          </a:xfrm>
        </p:spPr>
        <p:txBody>
          <a:bodyPr/>
          <a:lstStyle/>
          <a:p>
            <a:fld id="{17EFAC27-A431-4CD8-94E6-5EBB90AEDB59}" type="slidenum">
              <a:rPr lang="en-US" smtClean="0">
                <a:solidFill>
                  <a:prstClr val="black"/>
                </a:solidFill>
              </a:rPr>
              <a:pPr/>
              <a:t>19</a:t>
            </a:fld>
            <a:endParaRPr lang="en-US" dirty="0">
              <a:solidFill>
                <a:prstClr val="black"/>
              </a:solidFill>
            </a:endParaRPr>
          </a:p>
        </p:txBody>
      </p:sp>
      <p:sp>
        <p:nvSpPr>
          <p:cNvPr id="6" name="Title 1"/>
          <p:cNvSpPr txBox="1">
            <a:spLocks/>
          </p:cNvSpPr>
          <p:nvPr/>
        </p:nvSpPr>
        <p:spPr>
          <a:xfrm>
            <a:off x="314325" y="152400"/>
            <a:ext cx="8229600" cy="838200"/>
          </a:xfrm>
          <a:prstGeom prst="rect">
            <a:avLst/>
          </a:prstGeom>
        </p:spPr>
        <p:txBody>
          <a:bodyPr anchor="t" anchorCtr="0">
            <a:normAutofit/>
          </a:bodyPr>
          <a:lstStyle>
            <a:lvl1pPr algn="ctr" defTabSz="914400" rtl="0" eaLnBrk="1" latinLnBrk="0" hangingPunct="1">
              <a:spcBef>
                <a:spcPct val="0"/>
              </a:spcBef>
              <a:buNone/>
              <a:defRPr sz="4400" b="1" kern="1200" spc="-90" baseline="0">
                <a:solidFill>
                  <a:srgbClr val="002A5C"/>
                </a:solidFill>
                <a:latin typeface="Arial" panose="020B0604020202020204" pitchFamily="34" charset="0"/>
                <a:ea typeface="+mj-ea"/>
                <a:cs typeface="Arial" panose="020B0604020202020204" pitchFamily="34" charset="0"/>
              </a:defRPr>
            </a:lvl1pPr>
          </a:lstStyle>
          <a:p>
            <a:r>
              <a:rPr lang="en-US" sz="3600" dirty="0" smtClean="0"/>
              <a:t>Revision Highlights</a:t>
            </a:r>
            <a:endParaRPr lang="en-US" sz="3600" dirty="0"/>
          </a:p>
        </p:txBody>
      </p:sp>
      <p:graphicFrame>
        <p:nvGraphicFramePr>
          <p:cNvPr id="7" name="Table 6"/>
          <p:cNvGraphicFramePr>
            <a:graphicFrameLocks noGrp="1"/>
          </p:cNvGraphicFramePr>
          <p:nvPr>
            <p:extLst>
              <p:ext uri="{D42A27DB-BD31-4B8C-83A1-F6EECF244321}">
                <p14:modId xmlns:p14="http://schemas.microsoft.com/office/powerpoint/2010/main" val="955987044"/>
              </p:ext>
            </p:extLst>
          </p:nvPr>
        </p:nvGraphicFramePr>
        <p:xfrm>
          <a:off x="314325" y="1066800"/>
          <a:ext cx="8524875" cy="5029199"/>
        </p:xfrm>
        <a:graphic>
          <a:graphicData uri="http://schemas.openxmlformats.org/drawingml/2006/table">
            <a:tbl>
              <a:tblPr firstRow="1" firstCol="1" bandRow="1">
                <a:tableStyleId>{5C22544A-7EE6-4342-B048-85BDC9FD1C3A}</a:tableStyleId>
              </a:tblPr>
              <a:tblGrid>
                <a:gridCol w="569844"/>
                <a:gridCol w="7955031"/>
              </a:tblGrid>
              <a:tr h="378769">
                <a:tc>
                  <a:txBody>
                    <a:bodyPr/>
                    <a:lstStyle/>
                    <a:p>
                      <a:pPr marL="0" marR="0">
                        <a:lnSpc>
                          <a:spcPct val="107000"/>
                        </a:lnSpc>
                        <a:spcBef>
                          <a:spcPts val="0"/>
                        </a:spcBef>
                        <a:spcAft>
                          <a:spcPts val="0"/>
                        </a:spcAft>
                      </a:pPr>
                      <a:r>
                        <a:rPr lang="en-US" sz="1100" dirty="0">
                          <a:effectLst/>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600" dirty="0" smtClean="0">
                          <a:effectLst/>
                        </a:rPr>
                        <a:t>Highlights</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378769">
                <a:tc>
                  <a:txBody>
                    <a:bodyPr/>
                    <a:lstStyle/>
                    <a:p>
                      <a:pPr marL="0" marR="0">
                        <a:lnSpc>
                          <a:spcPct val="107000"/>
                        </a:lnSpc>
                        <a:spcBef>
                          <a:spcPts val="0"/>
                        </a:spcBef>
                        <a:spcAft>
                          <a:spcPts val="0"/>
                        </a:spcAft>
                      </a:pPr>
                      <a:r>
                        <a:rPr lang="en-US" sz="1100">
                          <a:effectLst/>
                        </a:rPr>
                        <a:t>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800" dirty="0">
                          <a:effectLst/>
                        </a:rPr>
                        <a:t>No </a:t>
                      </a:r>
                      <a:r>
                        <a:rPr lang="en-US" sz="1800" dirty="0" smtClean="0">
                          <a:effectLst/>
                        </a:rPr>
                        <a:t>DSG </a:t>
                      </a:r>
                      <a:r>
                        <a:rPr lang="en-US" sz="1800" dirty="0">
                          <a:effectLst/>
                        </a:rPr>
                        <a:t>version </a:t>
                      </a:r>
                      <a:r>
                        <a:rPr lang="en-US" sz="1800" dirty="0" smtClean="0">
                          <a:effectLst/>
                        </a:rPr>
                        <a:t>older than 6.0.2018</a:t>
                      </a:r>
                      <a:r>
                        <a:rPr lang="en-US" sz="1800" baseline="0" dirty="0" smtClean="0">
                          <a:effectLst/>
                        </a:rPr>
                        <a:t> </a:t>
                      </a:r>
                      <a:r>
                        <a:rPr lang="en-US" sz="1800" dirty="0" smtClean="0">
                          <a:effectLst/>
                        </a:rPr>
                        <a:t>will </a:t>
                      </a:r>
                      <a:r>
                        <a:rPr lang="en-US" sz="1800" dirty="0">
                          <a:effectLst/>
                        </a:rPr>
                        <a:t>be accepted as of March 31, 2018</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1171373">
                <a:tc>
                  <a:txBody>
                    <a:bodyPr/>
                    <a:lstStyle/>
                    <a:p>
                      <a:pPr marL="0" marR="0">
                        <a:lnSpc>
                          <a:spcPct val="107000"/>
                        </a:lnSpc>
                        <a:spcBef>
                          <a:spcPts val="0"/>
                        </a:spcBef>
                        <a:spcAft>
                          <a:spcPts val="0"/>
                        </a:spcAft>
                      </a:pPr>
                      <a:r>
                        <a:rPr lang="en-US" sz="1100">
                          <a:effectLst/>
                        </a:rPr>
                        <a:t>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800" dirty="0">
                          <a:effectLst/>
                        </a:rPr>
                        <a:t>New requirement – if no data is available for a coverage period, an empty file should be submitted with the missing coverage dates.  This helps with logging and data validation continuity.</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775073">
                <a:tc>
                  <a:txBody>
                    <a:bodyPr/>
                    <a:lstStyle/>
                    <a:p>
                      <a:pPr marL="0" marR="0">
                        <a:lnSpc>
                          <a:spcPct val="107000"/>
                        </a:lnSpc>
                        <a:spcBef>
                          <a:spcPts val="0"/>
                        </a:spcBef>
                        <a:spcAft>
                          <a:spcPts val="0"/>
                        </a:spcAft>
                      </a:pPr>
                      <a:r>
                        <a:rPr lang="en-US" sz="1100">
                          <a:effectLst/>
                        </a:rPr>
                        <a:t>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800" dirty="0">
                          <a:effectLst/>
                        </a:rPr>
                        <a:t>Coverage period begin and end dates in the header and trailer records must represent the beginning and end of the coverage month.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775073">
                <a:tc>
                  <a:txBody>
                    <a:bodyPr/>
                    <a:lstStyle/>
                    <a:p>
                      <a:pPr marL="0" marR="0">
                        <a:lnSpc>
                          <a:spcPct val="107000"/>
                        </a:lnSpc>
                        <a:spcBef>
                          <a:spcPts val="0"/>
                        </a:spcBef>
                        <a:spcAft>
                          <a:spcPts val="0"/>
                        </a:spcAft>
                      </a:pPr>
                      <a:r>
                        <a:rPr lang="en-US" sz="1100">
                          <a:effectLst/>
                        </a:rPr>
                        <a:t>4</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800" dirty="0">
                          <a:effectLst/>
                        </a:rPr>
                        <a:t>Default dates should not be used if an actual date is not available.  Nulls are required.  Note:  9999-12-31 is valid.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1171373">
                <a:tc>
                  <a:txBody>
                    <a:bodyPr/>
                    <a:lstStyle/>
                    <a:p>
                      <a:pPr marL="0" marR="0">
                        <a:lnSpc>
                          <a:spcPct val="107000"/>
                        </a:lnSpc>
                        <a:spcBef>
                          <a:spcPts val="0"/>
                        </a:spcBef>
                        <a:spcAft>
                          <a:spcPts val="0"/>
                        </a:spcAft>
                      </a:pPr>
                      <a:r>
                        <a:rPr lang="en-US" sz="1100">
                          <a:effectLst/>
                        </a:rPr>
                        <a:t>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800" dirty="0">
                          <a:effectLst/>
                        </a:rPr>
                        <a:t>The format for ME120 – Actuarial value – has been changed from dollar to percentage.  All carriers will be asked to review their exception status for this field and populate it if possible with the new format.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378769">
                <a:tc>
                  <a:txBody>
                    <a:bodyPr/>
                    <a:lstStyle/>
                    <a:p>
                      <a:pPr marL="0" marR="0">
                        <a:lnSpc>
                          <a:spcPct val="107000"/>
                        </a:lnSpc>
                        <a:spcBef>
                          <a:spcPts val="0"/>
                        </a:spcBef>
                        <a:spcAft>
                          <a:spcPts val="0"/>
                        </a:spcAft>
                      </a:pPr>
                      <a:r>
                        <a:rPr lang="en-US" sz="1100" dirty="0">
                          <a:effectLst/>
                        </a:rPr>
                        <a:t>6</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800" dirty="0">
                          <a:effectLst/>
                        </a:rPr>
                        <a:t>Changed county code to require FIPS codes not county name.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381134618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6553200" y="6416675"/>
            <a:ext cx="2133600" cy="365125"/>
          </a:xfrm>
        </p:spPr>
        <p:txBody>
          <a:bodyPr/>
          <a:lstStyle/>
          <a:p>
            <a:fld id="{17EFAC27-A431-4CD8-94E6-5EBB90AEDB59}" type="slidenum">
              <a:rPr lang="en-US" smtClean="0">
                <a:solidFill>
                  <a:prstClr val="black"/>
                </a:solidFill>
              </a:rPr>
              <a:pPr/>
              <a:t>20</a:t>
            </a:fld>
            <a:endParaRPr lang="en-US" dirty="0">
              <a:solidFill>
                <a:prstClr val="black"/>
              </a:solidFill>
            </a:endParaRPr>
          </a:p>
        </p:txBody>
      </p:sp>
      <p:sp>
        <p:nvSpPr>
          <p:cNvPr id="6" name="Title 1"/>
          <p:cNvSpPr txBox="1">
            <a:spLocks/>
          </p:cNvSpPr>
          <p:nvPr/>
        </p:nvSpPr>
        <p:spPr>
          <a:xfrm>
            <a:off x="314325" y="152400"/>
            <a:ext cx="8229600" cy="838200"/>
          </a:xfrm>
          <a:prstGeom prst="rect">
            <a:avLst/>
          </a:prstGeom>
        </p:spPr>
        <p:txBody>
          <a:bodyPr anchor="t" anchorCtr="0">
            <a:normAutofit/>
          </a:bodyPr>
          <a:lstStyle>
            <a:lvl1pPr algn="ctr" defTabSz="914400" rtl="0" eaLnBrk="1" latinLnBrk="0" hangingPunct="1">
              <a:spcBef>
                <a:spcPct val="0"/>
              </a:spcBef>
              <a:buNone/>
              <a:defRPr sz="4400" b="1" kern="1200" spc="-90" baseline="0">
                <a:solidFill>
                  <a:srgbClr val="002A5C"/>
                </a:solidFill>
                <a:latin typeface="Arial" panose="020B0604020202020204" pitchFamily="34" charset="0"/>
                <a:ea typeface="+mj-ea"/>
                <a:cs typeface="Arial" panose="020B0604020202020204" pitchFamily="34" charset="0"/>
              </a:defRPr>
            </a:lvl1pPr>
          </a:lstStyle>
          <a:p>
            <a:r>
              <a:rPr lang="en-US" sz="3600" dirty="0"/>
              <a:t>Revision Highlights</a:t>
            </a:r>
          </a:p>
        </p:txBody>
      </p:sp>
      <p:graphicFrame>
        <p:nvGraphicFramePr>
          <p:cNvPr id="7" name="Table 6"/>
          <p:cNvGraphicFramePr>
            <a:graphicFrameLocks noGrp="1"/>
          </p:cNvGraphicFramePr>
          <p:nvPr>
            <p:extLst>
              <p:ext uri="{D42A27DB-BD31-4B8C-83A1-F6EECF244321}">
                <p14:modId xmlns:p14="http://schemas.microsoft.com/office/powerpoint/2010/main" val="1207828310"/>
              </p:ext>
            </p:extLst>
          </p:nvPr>
        </p:nvGraphicFramePr>
        <p:xfrm>
          <a:off x="314325" y="990603"/>
          <a:ext cx="8372475" cy="5029199"/>
        </p:xfrm>
        <a:graphic>
          <a:graphicData uri="http://schemas.openxmlformats.org/drawingml/2006/table">
            <a:tbl>
              <a:tblPr firstRow="1" firstCol="1" bandRow="1">
                <a:tableStyleId>{5C22544A-7EE6-4342-B048-85BDC9FD1C3A}</a:tableStyleId>
              </a:tblPr>
              <a:tblGrid>
                <a:gridCol w="559657"/>
                <a:gridCol w="7812818"/>
              </a:tblGrid>
              <a:tr h="449631">
                <a:tc>
                  <a:txBody>
                    <a:bodyPr/>
                    <a:lstStyle/>
                    <a:p>
                      <a:pPr marL="0" marR="0">
                        <a:lnSpc>
                          <a:spcPct val="107000"/>
                        </a:lnSpc>
                        <a:spcBef>
                          <a:spcPts val="0"/>
                        </a:spcBef>
                        <a:spcAft>
                          <a:spcPts val="0"/>
                        </a:spcAft>
                      </a:pPr>
                      <a:r>
                        <a:rPr lang="en-US" sz="1100" dirty="0">
                          <a:effectLst/>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600" dirty="0" smtClean="0">
                          <a:effectLst/>
                        </a:rPr>
                        <a:t>Highlights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449631">
                <a:tc>
                  <a:txBody>
                    <a:bodyPr/>
                    <a:lstStyle/>
                    <a:p>
                      <a:pPr marL="0" marR="0">
                        <a:lnSpc>
                          <a:spcPct val="107000"/>
                        </a:lnSpc>
                        <a:spcBef>
                          <a:spcPts val="0"/>
                        </a:spcBef>
                        <a:spcAft>
                          <a:spcPts val="0"/>
                        </a:spcAft>
                      </a:pPr>
                      <a:r>
                        <a:rPr lang="en-US" sz="1100" dirty="0">
                          <a:effectLst/>
                        </a:rPr>
                        <a:t>7</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800" dirty="0">
                          <a:effectLst/>
                        </a:rPr>
                        <a:t>Corrected format to accommodate decimals and negatives.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449631">
                <a:tc>
                  <a:txBody>
                    <a:bodyPr/>
                    <a:lstStyle/>
                    <a:p>
                      <a:pPr marL="0" marR="0">
                        <a:lnSpc>
                          <a:spcPct val="107000"/>
                        </a:lnSpc>
                        <a:spcBef>
                          <a:spcPts val="0"/>
                        </a:spcBef>
                        <a:spcAft>
                          <a:spcPts val="0"/>
                        </a:spcAft>
                      </a:pPr>
                      <a:r>
                        <a:rPr lang="en-US" sz="1100">
                          <a:effectLst/>
                        </a:rPr>
                        <a:t>8</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800" dirty="0">
                          <a:effectLst/>
                        </a:rPr>
                        <a:t>Decimal points must always be present, even for whole numbers in decimal fields.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449631">
                <a:tc>
                  <a:txBody>
                    <a:bodyPr/>
                    <a:lstStyle/>
                    <a:p>
                      <a:pPr marL="0" marR="0">
                        <a:lnSpc>
                          <a:spcPct val="107000"/>
                        </a:lnSpc>
                        <a:spcBef>
                          <a:spcPts val="0"/>
                        </a:spcBef>
                        <a:spcAft>
                          <a:spcPts val="0"/>
                        </a:spcAft>
                      </a:pPr>
                      <a:r>
                        <a:rPr lang="en-US" sz="1100">
                          <a:effectLst/>
                        </a:rPr>
                        <a:t>9</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800" dirty="0">
                          <a:effectLst/>
                        </a:rPr>
                        <a:t>Submission files should contain data for one submitting entity only, not multiple.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1390521">
                <a:tc>
                  <a:txBody>
                    <a:bodyPr/>
                    <a:lstStyle/>
                    <a:p>
                      <a:pPr marL="0" marR="0">
                        <a:lnSpc>
                          <a:spcPct val="107000"/>
                        </a:lnSpc>
                        <a:spcBef>
                          <a:spcPts val="0"/>
                        </a:spcBef>
                        <a:spcAft>
                          <a:spcPts val="0"/>
                        </a:spcAft>
                      </a:pPr>
                      <a:r>
                        <a:rPr lang="en-US" sz="1100">
                          <a:effectLst/>
                        </a:rPr>
                        <a:t>10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800" dirty="0">
                          <a:effectLst/>
                        </a:rPr>
                        <a:t>Added validation process information that a file could be rejected if member IDs did not match across files or previous data submissions.  This occurs after data validation reports are delivered.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920077">
                <a:tc>
                  <a:txBody>
                    <a:bodyPr/>
                    <a:lstStyle/>
                    <a:p>
                      <a:pPr marL="0" marR="0">
                        <a:lnSpc>
                          <a:spcPct val="107000"/>
                        </a:lnSpc>
                        <a:spcBef>
                          <a:spcPts val="0"/>
                        </a:spcBef>
                        <a:spcAft>
                          <a:spcPts val="0"/>
                        </a:spcAft>
                      </a:pPr>
                      <a:r>
                        <a:rPr lang="en-US" sz="1100">
                          <a:effectLst/>
                        </a:rPr>
                        <a:t>11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800" dirty="0">
                          <a:effectLst/>
                        </a:rPr>
                        <a:t>Addition of new fields to be populated if new claims and/or processing systems are put in place.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920077">
                <a:tc>
                  <a:txBody>
                    <a:bodyPr/>
                    <a:lstStyle/>
                    <a:p>
                      <a:pPr marL="0" marR="0">
                        <a:lnSpc>
                          <a:spcPct val="107000"/>
                        </a:lnSpc>
                        <a:spcBef>
                          <a:spcPts val="0"/>
                        </a:spcBef>
                        <a:spcAft>
                          <a:spcPts val="0"/>
                        </a:spcAft>
                      </a:pPr>
                      <a:r>
                        <a:rPr lang="en-US" sz="1100">
                          <a:effectLst/>
                        </a:rPr>
                        <a:t>12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800" dirty="0">
                          <a:effectLst/>
                        </a:rPr>
                        <a:t>Added new Claim Status to represent final claims, or those that will not be adjusted or versioned.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118228609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idx="1"/>
          </p:nvPr>
        </p:nvSpPr>
        <p:spPr>
          <a:xfrm>
            <a:off x="304800" y="1066800"/>
            <a:ext cx="8229600" cy="4830763"/>
          </a:xfrm>
        </p:spPr>
        <p:txBody>
          <a:bodyPr/>
          <a:lstStyle/>
          <a:p>
            <a:r>
              <a:rPr lang="en-US" b="1" dirty="0">
                <a:solidFill>
                  <a:srgbClr val="002A5C"/>
                </a:solidFill>
              </a:rPr>
              <a:t>Carrier Specific Unique Member ID – </a:t>
            </a:r>
            <a:r>
              <a:rPr lang="en-US" b="1" dirty="0" smtClean="0">
                <a:solidFill>
                  <a:srgbClr val="002A5C"/>
                </a:solidFill>
              </a:rPr>
              <a:t>Alias (ME107A</a:t>
            </a:r>
            <a:r>
              <a:rPr lang="en-US" b="1" dirty="0">
                <a:solidFill>
                  <a:srgbClr val="002A5C"/>
                </a:solidFill>
              </a:rPr>
              <a:t>, </a:t>
            </a:r>
            <a:r>
              <a:rPr lang="en-US" b="1" dirty="0" smtClean="0">
                <a:solidFill>
                  <a:srgbClr val="002A5C"/>
                </a:solidFill>
              </a:rPr>
              <a:t>MC137A</a:t>
            </a:r>
            <a:r>
              <a:rPr lang="en-US" b="1" dirty="0">
                <a:solidFill>
                  <a:srgbClr val="002A5C"/>
                </a:solidFill>
              </a:rPr>
              <a:t>, </a:t>
            </a:r>
            <a:r>
              <a:rPr lang="en-US" b="1" dirty="0" smtClean="0">
                <a:solidFill>
                  <a:srgbClr val="002A5C"/>
                </a:solidFill>
              </a:rPr>
              <a:t>PC107A</a:t>
            </a:r>
            <a:r>
              <a:rPr lang="en-US" b="1" dirty="0">
                <a:solidFill>
                  <a:srgbClr val="002A5C"/>
                </a:solidFill>
              </a:rPr>
              <a:t>, </a:t>
            </a:r>
            <a:r>
              <a:rPr lang="en-US" b="1" dirty="0" smtClean="0">
                <a:solidFill>
                  <a:srgbClr val="002A5C"/>
                </a:solidFill>
              </a:rPr>
              <a:t>DC056A</a:t>
            </a:r>
            <a:r>
              <a:rPr lang="en-US" b="1" dirty="0">
                <a:solidFill>
                  <a:srgbClr val="002A5C"/>
                </a:solidFill>
              </a:rPr>
              <a:t>)</a:t>
            </a:r>
            <a:endParaRPr lang="en-US" b="1" dirty="0" smtClean="0">
              <a:solidFill>
                <a:srgbClr val="002A5C"/>
              </a:solidFill>
            </a:endParaRPr>
          </a:p>
          <a:p>
            <a:pPr lvl="1"/>
            <a:r>
              <a:rPr lang="en-US" dirty="0">
                <a:solidFill>
                  <a:srgbClr val="002A5C"/>
                </a:solidFill>
              </a:rPr>
              <a:t>This field is used when submitting entity internal systems change, resulting in system or sub-system wide member ID changes.  This field should contain the </a:t>
            </a:r>
            <a:r>
              <a:rPr lang="en-US" b="1" dirty="0">
                <a:solidFill>
                  <a:srgbClr val="002A5C"/>
                </a:solidFill>
              </a:rPr>
              <a:t>original</a:t>
            </a:r>
            <a:r>
              <a:rPr lang="en-US" dirty="0">
                <a:solidFill>
                  <a:srgbClr val="002A5C"/>
                </a:solidFill>
              </a:rPr>
              <a:t> member ID when this change happens.  </a:t>
            </a:r>
            <a:r>
              <a:rPr lang="en-US" dirty="0" smtClean="0">
                <a:solidFill>
                  <a:srgbClr val="002A5C"/>
                </a:solidFill>
              </a:rPr>
              <a:t>ME107, MC137, PC107, DC056 </a:t>
            </a:r>
            <a:r>
              <a:rPr lang="en-US" dirty="0">
                <a:solidFill>
                  <a:srgbClr val="002A5C"/>
                </a:solidFill>
              </a:rPr>
              <a:t>would contain the new member ID generated by the new system or sub-system.</a:t>
            </a:r>
          </a:p>
          <a:p>
            <a:pPr lvl="1"/>
            <a:endParaRPr lang="en-US" dirty="0">
              <a:latin typeface="Calibri" panose="020F0502020204030204" pitchFamily="34" charset="0"/>
              <a:ea typeface="Times New Roman" panose="02020603050405020304" pitchFamily="18" charset="0"/>
              <a:cs typeface="Arial" panose="020B0604020202020204" pitchFamily="34" charset="0"/>
            </a:endParaRPr>
          </a:p>
          <a:p>
            <a:endParaRPr lang="en-US" dirty="0"/>
          </a:p>
        </p:txBody>
      </p:sp>
      <p:sp>
        <p:nvSpPr>
          <p:cNvPr id="4" name="Slide Number Placeholder 3"/>
          <p:cNvSpPr>
            <a:spLocks noGrp="1"/>
          </p:cNvSpPr>
          <p:nvPr>
            <p:ph type="sldNum" sz="quarter" idx="12"/>
          </p:nvPr>
        </p:nvSpPr>
        <p:spPr/>
        <p:txBody>
          <a:bodyPr/>
          <a:lstStyle/>
          <a:p>
            <a:fld id="{17EFAC27-A431-4CD8-94E6-5EBB90AEDB59}" type="slidenum">
              <a:rPr lang="en-US" smtClean="0">
                <a:solidFill>
                  <a:prstClr val="black"/>
                </a:solidFill>
              </a:rPr>
              <a:pPr/>
              <a:t>21</a:t>
            </a:fld>
            <a:endParaRPr lang="en-US" dirty="0">
              <a:solidFill>
                <a:prstClr val="black"/>
              </a:solidFill>
            </a:endParaRPr>
          </a:p>
        </p:txBody>
      </p:sp>
      <p:sp>
        <p:nvSpPr>
          <p:cNvPr id="6" name="Title 1"/>
          <p:cNvSpPr txBox="1">
            <a:spLocks/>
          </p:cNvSpPr>
          <p:nvPr/>
        </p:nvSpPr>
        <p:spPr>
          <a:xfrm>
            <a:off x="314325" y="152400"/>
            <a:ext cx="8229600" cy="838200"/>
          </a:xfrm>
          <a:prstGeom prst="rect">
            <a:avLst/>
          </a:prstGeom>
        </p:spPr>
        <p:txBody>
          <a:bodyPr anchor="t" anchorCtr="0">
            <a:normAutofit/>
          </a:bodyPr>
          <a:lstStyle>
            <a:lvl1pPr algn="ctr" defTabSz="914400" rtl="0" eaLnBrk="1" latinLnBrk="0" hangingPunct="1">
              <a:spcBef>
                <a:spcPct val="0"/>
              </a:spcBef>
              <a:buNone/>
              <a:defRPr sz="4400" b="1" kern="1200" spc="-90" baseline="0">
                <a:solidFill>
                  <a:srgbClr val="002A5C"/>
                </a:solidFill>
                <a:latin typeface="Arial" panose="020B0604020202020204" pitchFamily="34" charset="0"/>
                <a:ea typeface="+mj-ea"/>
                <a:cs typeface="Arial" panose="020B0604020202020204" pitchFamily="34" charset="0"/>
              </a:defRPr>
            </a:lvl1pPr>
          </a:lstStyle>
          <a:p>
            <a:r>
              <a:rPr lang="en-US" sz="3600" dirty="0" smtClean="0"/>
              <a:t>New Fields</a:t>
            </a:r>
            <a:endParaRPr lang="en-US" sz="3600" dirty="0"/>
          </a:p>
        </p:txBody>
      </p:sp>
    </p:spTree>
    <p:extLst>
      <p:ext uri="{BB962C8B-B14F-4D97-AF65-F5344CB8AC3E}">
        <p14:creationId xmlns:p14="http://schemas.microsoft.com/office/powerpoint/2010/main" val="342041003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idx="1"/>
          </p:nvPr>
        </p:nvSpPr>
        <p:spPr>
          <a:xfrm>
            <a:off x="304800" y="1066800"/>
            <a:ext cx="8229600" cy="4830763"/>
          </a:xfrm>
        </p:spPr>
        <p:txBody>
          <a:bodyPr/>
          <a:lstStyle/>
          <a:p>
            <a:r>
              <a:rPr lang="en-US" b="1" dirty="0">
                <a:solidFill>
                  <a:srgbClr val="002A5C"/>
                </a:solidFill>
              </a:rPr>
              <a:t>Carrier Specific Unique </a:t>
            </a:r>
            <a:r>
              <a:rPr lang="en-US" b="1" dirty="0" smtClean="0">
                <a:solidFill>
                  <a:srgbClr val="002A5C"/>
                </a:solidFill>
              </a:rPr>
              <a:t>Subscriber ID </a:t>
            </a:r>
            <a:r>
              <a:rPr lang="en-US" b="1" dirty="0">
                <a:solidFill>
                  <a:srgbClr val="002A5C"/>
                </a:solidFill>
              </a:rPr>
              <a:t>– </a:t>
            </a:r>
            <a:r>
              <a:rPr lang="en-US" b="1" dirty="0" smtClean="0">
                <a:solidFill>
                  <a:srgbClr val="002A5C"/>
                </a:solidFill>
              </a:rPr>
              <a:t>Alias (ME117A, MC141A, PC108A, DC057A)</a:t>
            </a:r>
          </a:p>
          <a:p>
            <a:pPr lvl="1"/>
            <a:r>
              <a:rPr lang="en-US" dirty="0">
                <a:solidFill>
                  <a:srgbClr val="002A5C"/>
                </a:solidFill>
              </a:rPr>
              <a:t>This field is used when submitting entity internal systems change, resulting in system or sub-system wide </a:t>
            </a:r>
            <a:r>
              <a:rPr lang="en-US" dirty="0" smtClean="0">
                <a:solidFill>
                  <a:srgbClr val="002A5C"/>
                </a:solidFill>
              </a:rPr>
              <a:t>subscriber ID </a:t>
            </a:r>
            <a:r>
              <a:rPr lang="en-US" dirty="0">
                <a:solidFill>
                  <a:srgbClr val="002A5C"/>
                </a:solidFill>
              </a:rPr>
              <a:t>changes.  This field should contain the </a:t>
            </a:r>
            <a:r>
              <a:rPr lang="en-US" b="1" dirty="0">
                <a:solidFill>
                  <a:srgbClr val="002A5C"/>
                </a:solidFill>
              </a:rPr>
              <a:t>original</a:t>
            </a:r>
            <a:r>
              <a:rPr lang="en-US" dirty="0">
                <a:solidFill>
                  <a:srgbClr val="002A5C"/>
                </a:solidFill>
              </a:rPr>
              <a:t> subscriber </a:t>
            </a:r>
            <a:r>
              <a:rPr lang="en-US" dirty="0" smtClean="0">
                <a:solidFill>
                  <a:srgbClr val="002A5C"/>
                </a:solidFill>
              </a:rPr>
              <a:t>ID </a:t>
            </a:r>
            <a:r>
              <a:rPr lang="en-US" dirty="0">
                <a:solidFill>
                  <a:srgbClr val="002A5C"/>
                </a:solidFill>
              </a:rPr>
              <a:t>when this change happens.  </a:t>
            </a:r>
            <a:r>
              <a:rPr lang="en-US" dirty="0" smtClean="0">
                <a:solidFill>
                  <a:srgbClr val="002A5C"/>
                </a:solidFill>
              </a:rPr>
              <a:t>ME117, MC141, PC108, DC057 </a:t>
            </a:r>
            <a:r>
              <a:rPr lang="en-US" dirty="0">
                <a:solidFill>
                  <a:srgbClr val="002A5C"/>
                </a:solidFill>
              </a:rPr>
              <a:t>would contain the new </a:t>
            </a:r>
            <a:r>
              <a:rPr lang="en-US" dirty="0" smtClean="0">
                <a:solidFill>
                  <a:srgbClr val="002A5C"/>
                </a:solidFill>
              </a:rPr>
              <a:t>subscriber ID </a:t>
            </a:r>
            <a:r>
              <a:rPr lang="en-US" dirty="0">
                <a:solidFill>
                  <a:srgbClr val="002A5C"/>
                </a:solidFill>
              </a:rPr>
              <a:t>generated by the new system or sub-system.</a:t>
            </a:r>
          </a:p>
          <a:p>
            <a:pPr lvl="1"/>
            <a:endParaRPr lang="en-US" dirty="0">
              <a:latin typeface="Calibri" panose="020F0502020204030204" pitchFamily="34" charset="0"/>
              <a:ea typeface="Times New Roman" panose="02020603050405020304" pitchFamily="18" charset="0"/>
              <a:cs typeface="Arial" panose="020B0604020202020204" pitchFamily="34" charset="0"/>
            </a:endParaRPr>
          </a:p>
          <a:p>
            <a:endParaRPr lang="en-US" dirty="0"/>
          </a:p>
        </p:txBody>
      </p:sp>
      <p:sp>
        <p:nvSpPr>
          <p:cNvPr id="4" name="Slide Number Placeholder 3"/>
          <p:cNvSpPr>
            <a:spLocks noGrp="1"/>
          </p:cNvSpPr>
          <p:nvPr>
            <p:ph type="sldNum" sz="quarter" idx="12"/>
          </p:nvPr>
        </p:nvSpPr>
        <p:spPr/>
        <p:txBody>
          <a:bodyPr/>
          <a:lstStyle/>
          <a:p>
            <a:fld id="{17EFAC27-A431-4CD8-94E6-5EBB90AEDB59}" type="slidenum">
              <a:rPr lang="en-US" smtClean="0">
                <a:solidFill>
                  <a:prstClr val="black"/>
                </a:solidFill>
              </a:rPr>
              <a:pPr/>
              <a:t>22</a:t>
            </a:fld>
            <a:endParaRPr lang="en-US" dirty="0">
              <a:solidFill>
                <a:prstClr val="black"/>
              </a:solidFill>
            </a:endParaRPr>
          </a:p>
        </p:txBody>
      </p:sp>
      <p:sp>
        <p:nvSpPr>
          <p:cNvPr id="6" name="Title 1"/>
          <p:cNvSpPr txBox="1">
            <a:spLocks/>
          </p:cNvSpPr>
          <p:nvPr/>
        </p:nvSpPr>
        <p:spPr>
          <a:xfrm>
            <a:off x="314325" y="152400"/>
            <a:ext cx="8229600" cy="838200"/>
          </a:xfrm>
          <a:prstGeom prst="rect">
            <a:avLst/>
          </a:prstGeom>
        </p:spPr>
        <p:txBody>
          <a:bodyPr anchor="t" anchorCtr="0">
            <a:normAutofit/>
          </a:bodyPr>
          <a:lstStyle>
            <a:lvl1pPr algn="ctr" defTabSz="914400" rtl="0" eaLnBrk="1" latinLnBrk="0" hangingPunct="1">
              <a:spcBef>
                <a:spcPct val="0"/>
              </a:spcBef>
              <a:buNone/>
              <a:defRPr sz="4400" b="1" kern="1200" spc="-90" baseline="0">
                <a:solidFill>
                  <a:srgbClr val="002A5C"/>
                </a:solidFill>
                <a:latin typeface="Arial" panose="020B0604020202020204" pitchFamily="34" charset="0"/>
                <a:ea typeface="+mj-ea"/>
                <a:cs typeface="Arial" panose="020B0604020202020204" pitchFamily="34" charset="0"/>
              </a:defRPr>
            </a:lvl1pPr>
          </a:lstStyle>
          <a:p>
            <a:r>
              <a:rPr lang="en-US" sz="3600" dirty="0" smtClean="0"/>
              <a:t>New Fields</a:t>
            </a:r>
            <a:endParaRPr lang="en-US" sz="3600" dirty="0"/>
          </a:p>
        </p:txBody>
      </p:sp>
    </p:spTree>
    <p:extLst>
      <p:ext uri="{BB962C8B-B14F-4D97-AF65-F5344CB8AC3E}">
        <p14:creationId xmlns:p14="http://schemas.microsoft.com/office/powerpoint/2010/main" val="101263606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idx="1"/>
          </p:nvPr>
        </p:nvSpPr>
        <p:spPr>
          <a:xfrm>
            <a:off x="304800" y="1066800"/>
            <a:ext cx="8229600" cy="4830763"/>
          </a:xfrm>
        </p:spPr>
        <p:txBody>
          <a:bodyPr>
            <a:normAutofit fontScale="70000" lnSpcReduction="20000"/>
          </a:bodyPr>
          <a:lstStyle/>
          <a:p>
            <a:r>
              <a:rPr lang="en-US" b="1" dirty="0" smtClean="0">
                <a:solidFill>
                  <a:srgbClr val="002A5C"/>
                </a:solidFill>
              </a:rPr>
              <a:t>System ID (ME993, MC993, PC993, DC993, PV993)</a:t>
            </a:r>
          </a:p>
          <a:p>
            <a:pPr lvl="1">
              <a:spcBef>
                <a:spcPts val="600"/>
              </a:spcBef>
            </a:pPr>
            <a:r>
              <a:rPr lang="en-US" dirty="0">
                <a:solidFill>
                  <a:srgbClr val="002A5C"/>
                </a:solidFill>
              </a:rPr>
              <a:t>This field represents the submitting entity internal system from which data is sourced.  </a:t>
            </a:r>
          </a:p>
          <a:p>
            <a:pPr lvl="1">
              <a:spcBef>
                <a:spcPts val="600"/>
              </a:spcBef>
            </a:pPr>
            <a:r>
              <a:rPr lang="en-US" dirty="0">
                <a:solidFill>
                  <a:srgbClr val="002A5C"/>
                </a:solidFill>
              </a:rPr>
              <a:t>The default value is 0, representing the initial system from which the data is pulled.  Place the value 0 on all records initially.</a:t>
            </a:r>
          </a:p>
          <a:p>
            <a:pPr lvl="1">
              <a:spcBef>
                <a:spcPts val="600"/>
              </a:spcBef>
            </a:pPr>
            <a:r>
              <a:rPr lang="en-US" dirty="0">
                <a:solidFill>
                  <a:srgbClr val="002A5C"/>
                </a:solidFill>
              </a:rPr>
              <a:t>If a system changes, increment the value by 1.  For example, if a system changes, the value would change from 0 to 1.  If it changes again, the value would change from 1 to 2.</a:t>
            </a:r>
          </a:p>
          <a:p>
            <a:pPr lvl="1">
              <a:spcBef>
                <a:spcPts val="600"/>
              </a:spcBef>
            </a:pPr>
            <a:r>
              <a:rPr lang="en-US" dirty="0" smtClean="0">
                <a:solidFill>
                  <a:srgbClr val="002A5C"/>
                </a:solidFill>
              </a:rPr>
              <a:t>This </a:t>
            </a:r>
            <a:r>
              <a:rPr lang="en-US" dirty="0">
                <a:solidFill>
                  <a:srgbClr val="002A5C"/>
                </a:solidFill>
              </a:rPr>
              <a:t>ID represents the system at the record level.  Some submitting entities combine data from multiple systems into a single submission.  If one of these systems changes, the system ID would be incremented on the records from the changed system.  The system ID on the remaining records would not change.</a:t>
            </a:r>
          </a:p>
          <a:p>
            <a:pPr lvl="1">
              <a:spcBef>
                <a:spcPts val="600"/>
              </a:spcBef>
            </a:pPr>
            <a:r>
              <a:rPr lang="en-US" dirty="0">
                <a:solidFill>
                  <a:srgbClr val="002A5C"/>
                </a:solidFill>
              </a:rPr>
              <a:t> If the system changes resulting in member ID and subscriber ID changes, utilize the Alias fields to capture new and previous member and subscriber IDs for continuity.</a:t>
            </a:r>
          </a:p>
          <a:p>
            <a:pPr lvl="1"/>
            <a:endParaRPr lang="en-US" dirty="0">
              <a:latin typeface="Calibri" panose="020F0502020204030204" pitchFamily="34" charset="0"/>
              <a:ea typeface="Times New Roman" panose="02020603050405020304" pitchFamily="18" charset="0"/>
              <a:cs typeface="Arial" panose="020B0604020202020204" pitchFamily="34" charset="0"/>
            </a:endParaRPr>
          </a:p>
          <a:p>
            <a:endParaRPr lang="en-US" dirty="0"/>
          </a:p>
        </p:txBody>
      </p:sp>
      <p:sp>
        <p:nvSpPr>
          <p:cNvPr id="4" name="Slide Number Placeholder 3"/>
          <p:cNvSpPr>
            <a:spLocks noGrp="1"/>
          </p:cNvSpPr>
          <p:nvPr>
            <p:ph type="sldNum" sz="quarter" idx="12"/>
          </p:nvPr>
        </p:nvSpPr>
        <p:spPr/>
        <p:txBody>
          <a:bodyPr/>
          <a:lstStyle/>
          <a:p>
            <a:fld id="{17EFAC27-A431-4CD8-94E6-5EBB90AEDB59}" type="slidenum">
              <a:rPr lang="en-US" smtClean="0">
                <a:solidFill>
                  <a:prstClr val="black"/>
                </a:solidFill>
              </a:rPr>
              <a:pPr/>
              <a:t>23</a:t>
            </a:fld>
            <a:endParaRPr lang="en-US" dirty="0">
              <a:solidFill>
                <a:prstClr val="black"/>
              </a:solidFill>
            </a:endParaRPr>
          </a:p>
        </p:txBody>
      </p:sp>
      <p:sp>
        <p:nvSpPr>
          <p:cNvPr id="6" name="Title 1"/>
          <p:cNvSpPr txBox="1">
            <a:spLocks/>
          </p:cNvSpPr>
          <p:nvPr/>
        </p:nvSpPr>
        <p:spPr>
          <a:xfrm>
            <a:off x="314325" y="152400"/>
            <a:ext cx="8229600" cy="838200"/>
          </a:xfrm>
          <a:prstGeom prst="rect">
            <a:avLst/>
          </a:prstGeom>
        </p:spPr>
        <p:txBody>
          <a:bodyPr anchor="t" anchorCtr="0">
            <a:normAutofit/>
          </a:bodyPr>
          <a:lstStyle>
            <a:lvl1pPr algn="ctr" defTabSz="914400" rtl="0" eaLnBrk="1" latinLnBrk="0" hangingPunct="1">
              <a:spcBef>
                <a:spcPct val="0"/>
              </a:spcBef>
              <a:buNone/>
              <a:defRPr sz="4400" b="1" kern="1200" spc="-90" baseline="0">
                <a:solidFill>
                  <a:srgbClr val="002A5C"/>
                </a:solidFill>
                <a:latin typeface="Arial" panose="020B0604020202020204" pitchFamily="34" charset="0"/>
                <a:ea typeface="+mj-ea"/>
                <a:cs typeface="Arial" panose="020B0604020202020204" pitchFamily="34" charset="0"/>
              </a:defRPr>
            </a:lvl1pPr>
          </a:lstStyle>
          <a:p>
            <a:r>
              <a:rPr lang="en-US" sz="3600" dirty="0" smtClean="0"/>
              <a:t>New Fields</a:t>
            </a:r>
            <a:endParaRPr lang="en-US" sz="3600" dirty="0"/>
          </a:p>
        </p:txBody>
      </p:sp>
    </p:spTree>
    <p:extLst>
      <p:ext uri="{BB962C8B-B14F-4D97-AF65-F5344CB8AC3E}">
        <p14:creationId xmlns:p14="http://schemas.microsoft.com/office/powerpoint/2010/main" val="5422746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990600"/>
            <a:ext cx="8382000" cy="5105400"/>
          </a:xfrm>
        </p:spPr>
        <p:txBody>
          <a:bodyPr>
            <a:normAutofit/>
          </a:bodyPr>
          <a:lstStyle/>
          <a:p>
            <a:pPr marL="571500" indent="-457200" eaLnBrk="0" fontAlgn="base" hangingPunct="0">
              <a:spcBef>
                <a:spcPts val="600"/>
              </a:spcBef>
              <a:spcAft>
                <a:spcPct val="0"/>
              </a:spcAft>
              <a:defRPr/>
            </a:pPr>
            <a:r>
              <a:rPr lang="en-US" sz="2800" dirty="0" smtClean="0">
                <a:solidFill>
                  <a:srgbClr val="002A5C"/>
                </a:solidFill>
              </a:rPr>
              <a:t>Control </a:t>
            </a:r>
            <a:r>
              <a:rPr lang="en-US" sz="2800" dirty="0">
                <a:solidFill>
                  <a:srgbClr val="002A5C"/>
                </a:solidFill>
              </a:rPr>
              <a:t>count values will tie directly back to the data files submitted, enabling record quantity checking for submission validation. </a:t>
            </a:r>
            <a:endParaRPr lang="en-US" sz="2800" dirty="0" smtClean="0">
              <a:solidFill>
                <a:srgbClr val="002A5C"/>
              </a:solidFill>
            </a:endParaRPr>
          </a:p>
          <a:p>
            <a:pPr marL="571500" indent="-457200" eaLnBrk="0" fontAlgn="base" hangingPunct="0">
              <a:spcBef>
                <a:spcPts val="600"/>
              </a:spcBef>
              <a:spcAft>
                <a:spcPct val="0"/>
              </a:spcAft>
              <a:defRPr/>
            </a:pPr>
            <a:r>
              <a:rPr lang="en-US" sz="2800" dirty="0" smtClean="0">
                <a:solidFill>
                  <a:srgbClr val="002A5C"/>
                </a:solidFill>
              </a:rPr>
              <a:t>Count attributes will be used to identify types of counts.</a:t>
            </a:r>
          </a:p>
          <a:p>
            <a:pPr marL="571500" indent="-457200" eaLnBrk="0" fontAlgn="base" hangingPunct="0">
              <a:spcBef>
                <a:spcPts val="600"/>
              </a:spcBef>
              <a:spcAft>
                <a:spcPct val="0"/>
              </a:spcAft>
              <a:defRPr/>
            </a:pPr>
            <a:r>
              <a:rPr lang="en-US" sz="2800" dirty="0" smtClean="0">
                <a:solidFill>
                  <a:srgbClr val="002A5C"/>
                </a:solidFill>
              </a:rPr>
              <a:t>The Control Count files will now contain multiple rows, one for each attribute, instead of a single row.</a:t>
            </a:r>
          </a:p>
          <a:p>
            <a:pPr marL="114300" indent="0" eaLnBrk="0" fontAlgn="base" hangingPunct="0">
              <a:spcBef>
                <a:spcPts val="600"/>
              </a:spcBef>
              <a:spcAft>
                <a:spcPct val="0"/>
              </a:spcAft>
              <a:buNone/>
              <a:defRPr/>
            </a:pPr>
            <a:endParaRPr lang="en-US" sz="2800" dirty="0" smtClean="0">
              <a:solidFill>
                <a:srgbClr val="002A5C"/>
              </a:solidFill>
            </a:endParaRPr>
          </a:p>
          <a:p>
            <a:pPr marL="114300" indent="0" eaLnBrk="0" fontAlgn="base" hangingPunct="0">
              <a:spcBef>
                <a:spcPts val="600"/>
              </a:spcBef>
              <a:spcAft>
                <a:spcPct val="0"/>
              </a:spcAft>
              <a:buNone/>
              <a:defRPr/>
            </a:pPr>
            <a:endParaRPr lang="en-US" sz="2800" dirty="0" smtClean="0">
              <a:solidFill>
                <a:srgbClr val="002A5C"/>
              </a:solidFill>
            </a:endParaRPr>
          </a:p>
          <a:p>
            <a:pPr marL="114300" indent="0" eaLnBrk="0" fontAlgn="base" hangingPunct="0">
              <a:spcBef>
                <a:spcPts val="600"/>
              </a:spcBef>
              <a:spcAft>
                <a:spcPct val="0"/>
              </a:spcAft>
              <a:buNone/>
              <a:defRPr/>
            </a:pPr>
            <a:r>
              <a:rPr lang="en-US" sz="2800" dirty="0" smtClean="0">
                <a:solidFill>
                  <a:srgbClr val="002A5C"/>
                </a:solidFill>
                <a:hlinkClick r:id="rId3" action="ppaction://hlinkfile"/>
              </a:rPr>
              <a:t>See Control Count examples.</a:t>
            </a:r>
            <a:endParaRPr lang="en-US" sz="2800" dirty="0" smtClean="0">
              <a:solidFill>
                <a:srgbClr val="002A5C"/>
              </a:solidFill>
            </a:endParaRPr>
          </a:p>
          <a:p>
            <a:pPr marL="114300" indent="0" eaLnBrk="0" fontAlgn="base" hangingPunct="0">
              <a:spcBef>
                <a:spcPts val="600"/>
              </a:spcBef>
              <a:spcAft>
                <a:spcPct val="0"/>
              </a:spcAft>
              <a:buNone/>
              <a:defRPr/>
            </a:pPr>
            <a:endParaRPr lang="en-US" sz="2800" dirty="0">
              <a:solidFill>
                <a:srgbClr val="002A5C"/>
              </a:solidFill>
            </a:endParaRPr>
          </a:p>
          <a:p>
            <a:pPr marL="114300" indent="0" eaLnBrk="0" fontAlgn="base" hangingPunct="0">
              <a:spcBef>
                <a:spcPts val="600"/>
              </a:spcBef>
              <a:spcAft>
                <a:spcPct val="0"/>
              </a:spcAft>
              <a:buNone/>
              <a:defRPr/>
            </a:pPr>
            <a:endParaRPr lang="en-US" sz="3100" b="1" dirty="0">
              <a:solidFill>
                <a:srgbClr val="002A5C"/>
              </a:solidFill>
            </a:endParaRPr>
          </a:p>
          <a:p>
            <a:pPr marL="571500" indent="-457200" eaLnBrk="0" fontAlgn="base" hangingPunct="0">
              <a:spcBef>
                <a:spcPts val="600"/>
              </a:spcBef>
              <a:spcAft>
                <a:spcPct val="0"/>
              </a:spcAft>
              <a:defRPr/>
            </a:pPr>
            <a:endParaRPr lang="en-US" sz="3100" b="1" dirty="0" smtClean="0">
              <a:solidFill>
                <a:srgbClr val="002A5C"/>
              </a:solidFill>
            </a:endParaRPr>
          </a:p>
          <a:p>
            <a:pPr marL="571500" indent="-457200" eaLnBrk="0" fontAlgn="base" hangingPunct="0">
              <a:spcBef>
                <a:spcPts val="600"/>
              </a:spcBef>
              <a:spcAft>
                <a:spcPct val="0"/>
              </a:spcAft>
              <a:defRPr/>
            </a:pPr>
            <a:endParaRPr lang="en-US" sz="3100" b="1" dirty="0">
              <a:solidFill>
                <a:srgbClr val="002A5C"/>
              </a:solidFill>
            </a:endParaRPr>
          </a:p>
          <a:p>
            <a:pPr marL="571500" indent="-457200" eaLnBrk="0" fontAlgn="base" hangingPunct="0">
              <a:spcBef>
                <a:spcPts val="600"/>
              </a:spcBef>
              <a:spcAft>
                <a:spcPct val="0"/>
              </a:spcAft>
              <a:defRPr/>
            </a:pPr>
            <a:endParaRPr lang="en-US" sz="3100" b="1" dirty="0" smtClean="0">
              <a:solidFill>
                <a:srgbClr val="002A5C"/>
              </a:solidFill>
            </a:endParaRPr>
          </a:p>
          <a:p>
            <a:pPr marL="571500" indent="-457200" eaLnBrk="0" fontAlgn="base" hangingPunct="0">
              <a:spcBef>
                <a:spcPts val="600"/>
              </a:spcBef>
              <a:spcAft>
                <a:spcPct val="0"/>
              </a:spcAft>
              <a:defRPr/>
            </a:pPr>
            <a:endParaRPr lang="en-US" sz="2800" b="1" dirty="0" smtClean="0">
              <a:solidFill>
                <a:srgbClr val="002A5C"/>
              </a:solidFill>
            </a:endParaRPr>
          </a:p>
          <a:p>
            <a:pPr lvl="2" eaLnBrk="0" fontAlgn="base" hangingPunct="0">
              <a:spcBef>
                <a:spcPts val="600"/>
              </a:spcBef>
              <a:spcAft>
                <a:spcPct val="0"/>
              </a:spcAft>
              <a:defRPr/>
            </a:pPr>
            <a:endParaRPr lang="en-US" dirty="0">
              <a:solidFill>
                <a:srgbClr val="002A5C"/>
              </a:solidFill>
            </a:endParaRPr>
          </a:p>
          <a:p>
            <a:pPr lvl="0" algn="ctr" eaLnBrk="0" fontAlgn="base" hangingPunct="0">
              <a:spcBef>
                <a:spcPct val="40000"/>
              </a:spcBef>
              <a:spcAft>
                <a:spcPct val="0"/>
              </a:spcAft>
              <a:buNone/>
              <a:defRPr/>
            </a:pPr>
            <a:endParaRPr kumimoji="1" lang="en-US" kern="0" dirty="0">
              <a:solidFill>
                <a:srgbClr val="002A5C"/>
              </a:solidFill>
              <a:latin typeface="Arial"/>
            </a:endParaRPr>
          </a:p>
        </p:txBody>
      </p:sp>
      <p:sp>
        <p:nvSpPr>
          <p:cNvPr id="4" name="Slide Number Placeholder 3"/>
          <p:cNvSpPr>
            <a:spLocks noGrp="1"/>
          </p:cNvSpPr>
          <p:nvPr>
            <p:ph type="sldNum" sz="quarter" idx="12"/>
          </p:nvPr>
        </p:nvSpPr>
        <p:spPr>
          <a:xfrm>
            <a:off x="6553200" y="6416675"/>
            <a:ext cx="2133600" cy="365125"/>
          </a:xfrm>
        </p:spPr>
        <p:txBody>
          <a:bodyPr/>
          <a:lstStyle/>
          <a:p>
            <a:fld id="{17EFAC27-A431-4CD8-94E6-5EBB90AEDB59}" type="slidenum">
              <a:rPr lang="en-US" smtClean="0">
                <a:solidFill>
                  <a:prstClr val="black"/>
                </a:solidFill>
              </a:rPr>
              <a:pPr/>
              <a:t>24</a:t>
            </a:fld>
            <a:endParaRPr lang="en-US" dirty="0">
              <a:solidFill>
                <a:prstClr val="black"/>
              </a:solidFill>
            </a:endParaRPr>
          </a:p>
        </p:txBody>
      </p:sp>
      <p:sp>
        <p:nvSpPr>
          <p:cNvPr id="6" name="Title 1"/>
          <p:cNvSpPr txBox="1">
            <a:spLocks/>
          </p:cNvSpPr>
          <p:nvPr/>
        </p:nvSpPr>
        <p:spPr>
          <a:xfrm>
            <a:off x="314325" y="152400"/>
            <a:ext cx="8229600" cy="838200"/>
          </a:xfrm>
          <a:prstGeom prst="rect">
            <a:avLst/>
          </a:prstGeom>
        </p:spPr>
        <p:txBody>
          <a:bodyPr anchor="t" anchorCtr="0">
            <a:normAutofit/>
          </a:bodyPr>
          <a:lstStyle>
            <a:lvl1pPr algn="ctr" defTabSz="914400" rtl="0" eaLnBrk="1" latinLnBrk="0" hangingPunct="1">
              <a:spcBef>
                <a:spcPct val="0"/>
              </a:spcBef>
              <a:buNone/>
              <a:defRPr sz="4400" b="1" kern="1200" spc="-90" baseline="0">
                <a:solidFill>
                  <a:srgbClr val="002A5C"/>
                </a:solidFill>
                <a:latin typeface="Arial" panose="020B0604020202020204" pitchFamily="34" charset="0"/>
                <a:ea typeface="+mj-ea"/>
                <a:cs typeface="Arial" panose="020B0604020202020204" pitchFamily="34" charset="0"/>
              </a:defRPr>
            </a:lvl1pPr>
          </a:lstStyle>
          <a:p>
            <a:r>
              <a:rPr lang="en-US" sz="3600" dirty="0" smtClean="0"/>
              <a:t>Control Count Requirement Changes</a:t>
            </a:r>
            <a:endParaRPr lang="en-US" sz="3600" dirty="0"/>
          </a:p>
        </p:txBody>
      </p:sp>
    </p:spTree>
    <p:extLst>
      <p:ext uri="{BB962C8B-B14F-4D97-AF65-F5344CB8AC3E}">
        <p14:creationId xmlns:p14="http://schemas.microsoft.com/office/powerpoint/2010/main" val="151112349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990600"/>
            <a:ext cx="8382000" cy="5105400"/>
          </a:xfrm>
        </p:spPr>
        <p:txBody>
          <a:bodyPr>
            <a:normAutofit/>
          </a:bodyPr>
          <a:lstStyle/>
          <a:p>
            <a:pPr marL="114300" indent="0" eaLnBrk="0" fontAlgn="base" hangingPunct="0">
              <a:spcBef>
                <a:spcPts val="600"/>
              </a:spcBef>
              <a:spcAft>
                <a:spcPct val="0"/>
              </a:spcAft>
              <a:buNone/>
              <a:defRPr/>
            </a:pPr>
            <a:endParaRPr lang="en-US" sz="3100" b="1" dirty="0" smtClean="0">
              <a:solidFill>
                <a:srgbClr val="002A5C"/>
              </a:solidFill>
            </a:endParaRPr>
          </a:p>
          <a:p>
            <a:pPr marL="571500" indent="-457200" eaLnBrk="0" fontAlgn="base" hangingPunct="0">
              <a:spcBef>
                <a:spcPts val="600"/>
              </a:spcBef>
              <a:spcAft>
                <a:spcPct val="0"/>
              </a:spcAft>
              <a:defRPr/>
            </a:pPr>
            <a:endParaRPr lang="en-US" sz="3100" b="1" dirty="0">
              <a:solidFill>
                <a:srgbClr val="002A5C"/>
              </a:solidFill>
            </a:endParaRPr>
          </a:p>
          <a:p>
            <a:pPr marL="571500" indent="-457200" eaLnBrk="0" fontAlgn="base" hangingPunct="0">
              <a:spcBef>
                <a:spcPts val="600"/>
              </a:spcBef>
              <a:spcAft>
                <a:spcPct val="0"/>
              </a:spcAft>
              <a:defRPr/>
            </a:pPr>
            <a:endParaRPr lang="en-US" sz="3100" b="1" dirty="0" smtClean="0">
              <a:solidFill>
                <a:srgbClr val="002A5C"/>
              </a:solidFill>
            </a:endParaRPr>
          </a:p>
          <a:p>
            <a:pPr marL="571500" indent="-457200" eaLnBrk="0" fontAlgn="base" hangingPunct="0">
              <a:spcBef>
                <a:spcPts val="600"/>
              </a:spcBef>
              <a:spcAft>
                <a:spcPct val="0"/>
              </a:spcAft>
              <a:defRPr/>
            </a:pPr>
            <a:endParaRPr lang="en-US" sz="2800" b="1" dirty="0" smtClean="0">
              <a:solidFill>
                <a:srgbClr val="002A5C"/>
              </a:solidFill>
            </a:endParaRPr>
          </a:p>
          <a:p>
            <a:pPr lvl="2" eaLnBrk="0" fontAlgn="base" hangingPunct="0">
              <a:spcBef>
                <a:spcPts val="600"/>
              </a:spcBef>
              <a:spcAft>
                <a:spcPct val="0"/>
              </a:spcAft>
              <a:defRPr/>
            </a:pPr>
            <a:endParaRPr lang="en-US" dirty="0">
              <a:solidFill>
                <a:srgbClr val="002A5C"/>
              </a:solidFill>
            </a:endParaRPr>
          </a:p>
          <a:p>
            <a:pPr lvl="0" algn="ctr" eaLnBrk="0" fontAlgn="base" hangingPunct="0">
              <a:spcBef>
                <a:spcPct val="40000"/>
              </a:spcBef>
              <a:spcAft>
                <a:spcPct val="0"/>
              </a:spcAft>
              <a:buNone/>
              <a:defRPr/>
            </a:pPr>
            <a:endParaRPr kumimoji="1" lang="en-US" kern="0" dirty="0">
              <a:solidFill>
                <a:srgbClr val="002A5C"/>
              </a:solidFill>
              <a:latin typeface="Arial"/>
            </a:endParaRPr>
          </a:p>
        </p:txBody>
      </p:sp>
      <p:sp>
        <p:nvSpPr>
          <p:cNvPr id="4" name="Slide Number Placeholder 3"/>
          <p:cNvSpPr>
            <a:spLocks noGrp="1"/>
          </p:cNvSpPr>
          <p:nvPr>
            <p:ph type="sldNum" sz="quarter" idx="12"/>
          </p:nvPr>
        </p:nvSpPr>
        <p:spPr>
          <a:xfrm>
            <a:off x="6553200" y="6416675"/>
            <a:ext cx="2133600" cy="365125"/>
          </a:xfrm>
        </p:spPr>
        <p:txBody>
          <a:bodyPr/>
          <a:lstStyle/>
          <a:p>
            <a:fld id="{17EFAC27-A431-4CD8-94E6-5EBB90AEDB59}" type="slidenum">
              <a:rPr lang="en-US" smtClean="0">
                <a:solidFill>
                  <a:prstClr val="black"/>
                </a:solidFill>
              </a:rPr>
              <a:pPr/>
              <a:t>25</a:t>
            </a:fld>
            <a:endParaRPr lang="en-US" dirty="0">
              <a:solidFill>
                <a:prstClr val="black"/>
              </a:solidFill>
            </a:endParaRPr>
          </a:p>
        </p:txBody>
      </p:sp>
      <p:sp>
        <p:nvSpPr>
          <p:cNvPr id="6" name="Title 1"/>
          <p:cNvSpPr txBox="1">
            <a:spLocks/>
          </p:cNvSpPr>
          <p:nvPr/>
        </p:nvSpPr>
        <p:spPr>
          <a:xfrm>
            <a:off x="314325" y="152400"/>
            <a:ext cx="8229600" cy="838200"/>
          </a:xfrm>
          <a:prstGeom prst="rect">
            <a:avLst/>
          </a:prstGeom>
        </p:spPr>
        <p:txBody>
          <a:bodyPr anchor="t" anchorCtr="0">
            <a:normAutofit/>
          </a:bodyPr>
          <a:lstStyle>
            <a:lvl1pPr algn="ctr" defTabSz="914400" rtl="0" eaLnBrk="1" latinLnBrk="0" hangingPunct="1">
              <a:spcBef>
                <a:spcPct val="0"/>
              </a:spcBef>
              <a:buNone/>
              <a:defRPr sz="4400" b="1" kern="1200" spc="-90" baseline="0">
                <a:solidFill>
                  <a:srgbClr val="002A5C"/>
                </a:solidFill>
                <a:latin typeface="Arial" panose="020B0604020202020204" pitchFamily="34" charset="0"/>
                <a:ea typeface="+mj-ea"/>
                <a:cs typeface="Arial" panose="020B0604020202020204" pitchFamily="34" charset="0"/>
              </a:defRPr>
            </a:lvl1pPr>
          </a:lstStyle>
          <a:p>
            <a:r>
              <a:rPr lang="en-US" sz="3600" dirty="0" smtClean="0"/>
              <a:t>Pre-publication DSG Review Schedule</a:t>
            </a:r>
            <a:endParaRPr lang="en-US" sz="3600" dirty="0"/>
          </a:p>
        </p:txBody>
      </p:sp>
      <p:graphicFrame>
        <p:nvGraphicFramePr>
          <p:cNvPr id="2" name="Diagram 1"/>
          <p:cNvGraphicFramePr/>
          <p:nvPr>
            <p:extLst>
              <p:ext uri="{D42A27DB-BD31-4B8C-83A1-F6EECF244321}">
                <p14:modId xmlns:p14="http://schemas.microsoft.com/office/powerpoint/2010/main" val="3430944094"/>
              </p:ext>
            </p:extLst>
          </p:nvPr>
        </p:nvGraphicFramePr>
        <p:xfrm>
          <a:off x="314325" y="1397000"/>
          <a:ext cx="8448675"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9135347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Other/Discussion</a:t>
            </a:r>
            <a:endParaRPr lang="en-US" dirty="0"/>
          </a:p>
        </p:txBody>
      </p:sp>
      <p:sp>
        <p:nvSpPr>
          <p:cNvPr id="3" name="Text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2"/>
          </p:nvPr>
        </p:nvSpPr>
        <p:spPr/>
        <p:txBody>
          <a:bodyPr/>
          <a:lstStyle/>
          <a:p>
            <a:fld id="{757B982C-9512-49DA-A8A7-8138CD0FFB05}" type="slidenum">
              <a:rPr lang="en-US" smtClean="0"/>
              <a:t>26</a:t>
            </a:fld>
            <a:endParaRPr lang="en-US" dirty="0"/>
          </a:p>
        </p:txBody>
      </p:sp>
    </p:spTree>
    <p:extLst>
      <p:ext uri="{BB962C8B-B14F-4D97-AF65-F5344CB8AC3E}">
        <p14:creationId xmlns:p14="http://schemas.microsoft.com/office/powerpoint/2010/main" val="601307426"/>
      </p:ext>
    </p:extLst>
  </p:cSld>
  <p:clrMapOvr>
    <a:masterClrMapping/>
  </p:clrMapOvr>
</p:sld>
</file>

<file path=ppt/theme/theme1.xml><?xml version="1.0" encoding="utf-8"?>
<a:theme xmlns:a="http://schemas.openxmlformats.org/drawingml/2006/main" name="1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6411</TotalTime>
  <Words>1231</Words>
  <Application>Microsoft Office PowerPoint</Application>
  <PresentationFormat>On-screen Show (4:3)</PresentationFormat>
  <Paragraphs>201</Paragraphs>
  <Slides>26</Slides>
  <Notes>20</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26</vt:i4>
      </vt:variant>
    </vt:vector>
  </HeadingPairs>
  <TitlesOfParts>
    <vt:vector size="33" baseType="lpstr">
      <vt:lpstr>Arial</vt:lpstr>
      <vt:lpstr>Calibri</vt:lpstr>
      <vt:lpstr>Garamond</vt:lpstr>
      <vt:lpstr>Times New Roman</vt:lpstr>
      <vt:lpstr>1_Custom Design</vt:lpstr>
      <vt:lpstr>2_Office Theme</vt:lpstr>
      <vt:lpstr>2_Custom Design</vt:lpstr>
      <vt:lpstr>Summer 2017  Submitting Entity Workgroup  </vt:lpstr>
      <vt:lpstr>PowerPoint Presentation</vt:lpstr>
      <vt:lpstr>Arkansas APCD Reports</vt:lpstr>
      <vt:lpstr>PowerPoint Presentation</vt:lpstr>
      <vt:lpstr>PowerPoint Presentation</vt:lpstr>
      <vt:lpstr>PowerPoint Presentation</vt:lpstr>
      <vt:lpstr>PowerPoint Presentation</vt:lpstr>
      <vt:lpstr>PowerPoint Presentation</vt:lpstr>
      <vt:lpstr>Year in Review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JIRA Service Desk Support</vt:lpstr>
      <vt:lpstr>Proposed Arkansas Data Submission (DSG) Guide Changes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Other/Discussion</vt:lpstr>
    </vt:vector>
  </TitlesOfParts>
  <Company>UAMS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Wessel, Jennifer</dc:creator>
  <cp:lastModifiedBy>Money, Kenley</cp:lastModifiedBy>
  <cp:revision>396</cp:revision>
  <cp:lastPrinted>2015-10-15T14:43:26Z</cp:lastPrinted>
  <dcterms:created xsi:type="dcterms:W3CDTF">2014-08-14T21:24:17Z</dcterms:created>
  <dcterms:modified xsi:type="dcterms:W3CDTF">2017-07-20T17:52:30Z</dcterms:modified>
</cp:coreProperties>
</file>